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1" r:id="rId1"/>
  </p:sldMasterIdLst>
  <p:notesMasterIdLst>
    <p:notesMasterId r:id="rId63"/>
  </p:notesMasterIdLst>
  <p:sldIdLst>
    <p:sldId id="338" r:id="rId2"/>
    <p:sldId id="398" r:id="rId3"/>
    <p:sldId id="399" r:id="rId4"/>
    <p:sldId id="397" r:id="rId5"/>
    <p:sldId id="356" r:id="rId6"/>
    <p:sldId id="364" r:id="rId7"/>
    <p:sldId id="365" r:id="rId8"/>
    <p:sldId id="366" r:id="rId9"/>
    <p:sldId id="367" r:id="rId10"/>
    <p:sldId id="368" r:id="rId11"/>
    <p:sldId id="325" r:id="rId12"/>
    <p:sldId id="318" r:id="rId13"/>
    <p:sldId id="323" r:id="rId14"/>
    <p:sldId id="326" r:id="rId15"/>
    <p:sldId id="327" r:id="rId16"/>
    <p:sldId id="278" r:id="rId17"/>
    <p:sldId id="321" r:id="rId18"/>
    <p:sldId id="320" r:id="rId19"/>
    <p:sldId id="324" r:id="rId20"/>
    <p:sldId id="322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401" r:id="rId32"/>
    <p:sldId id="369" r:id="rId33"/>
    <p:sldId id="370" r:id="rId34"/>
    <p:sldId id="371" r:id="rId35"/>
    <p:sldId id="372" r:id="rId36"/>
    <p:sldId id="400" r:id="rId37"/>
    <p:sldId id="373" r:id="rId38"/>
    <p:sldId id="374" r:id="rId39"/>
    <p:sldId id="375" r:id="rId40"/>
    <p:sldId id="376" r:id="rId41"/>
    <p:sldId id="377" r:id="rId42"/>
    <p:sldId id="378" r:id="rId43"/>
    <p:sldId id="379" r:id="rId44"/>
    <p:sldId id="380" r:id="rId45"/>
    <p:sldId id="381" r:id="rId46"/>
    <p:sldId id="382" r:id="rId47"/>
    <p:sldId id="383" r:id="rId48"/>
    <p:sldId id="384" r:id="rId49"/>
    <p:sldId id="385" r:id="rId50"/>
    <p:sldId id="386" r:id="rId51"/>
    <p:sldId id="387" r:id="rId52"/>
    <p:sldId id="388" r:id="rId53"/>
    <p:sldId id="389" r:id="rId54"/>
    <p:sldId id="390" r:id="rId55"/>
    <p:sldId id="391" r:id="rId56"/>
    <p:sldId id="392" r:id="rId57"/>
    <p:sldId id="393" r:id="rId58"/>
    <p:sldId id="394" r:id="rId59"/>
    <p:sldId id="395" r:id="rId60"/>
    <p:sldId id="396" r:id="rId61"/>
    <p:sldId id="354" r:id="rId62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64"/>
      <p:bold r:id="rId65"/>
    </p:embeddedFont>
    <p:embeddedFont>
      <p:font typeface="Leelawadee UI" panose="020B0502040204020203" pitchFamily="34" charset="-34"/>
      <p:regular r:id="rId66"/>
      <p:bold r:id="rId67"/>
    </p:embeddedFont>
    <p:embeddedFont>
      <p:font typeface="함초롬바탕" panose="02030604000101010101" pitchFamily="18" charset="-127"/>
      <p:regular r:id="rId68"/>
      <p:bold r:id="rId69"/>
    </p:embeddedFont>
    <p:embeddedFont>
      <p:font typeface="함초롬돋움" panose="020B0604000101010101" pitchFamily="50" charset="-127"/>
      <p:regular r:id="rId70"/>
      <p:bold r:id="rId71"/>
    </p:embeddedFont>
    <p:embeddedFont>
      <p:font typeface="맑은 고딕 Semilight" panose="020B0502040204020203" pitchFamily="50" charset="-127"/>
      <p:regular r:id="rId72"/>
    </p:embeddedFont>
    <p:embeddedFont>
      <p:font typeface="HY헤드라인M" panose="02030600000101010101" pitchFamily="18" charset="-127"/>
      <p:regular r:id="rId73"/>
    </p:embeddedFont>
    <p:embeddedFont>
      <p:font typeface="Cambria Math" panose="02040503050406030204" pitchFamily="18" charset="0"/>
      <p:regular r:id="rId74"/>
    </p:embeddedFont>
    <p:embeddedFont>
      <p:font typeface="나눔고딕" panose="020B0600000101010101" charset="-127"/>
      <p:regular r:id="rId75"/>
      <p:bold r:id="rId76"/>
    </p:embeddedFont>
    <p:embeddedFont>
      <p:font typeface="Century Gothic" panose="020B0502020202020204" pitchFamily="34" charset="0"/>
      <p:regular r:id="rId77"/>
      <p:bold r:id="rId78"/>
      <p:italic r:id="rId79"/>
      <p:boldItalic r:id="rId80"/>
    </p:embeddedFont>
    <p:embeddedFont>
      <p:font typeface="맑은 고딕" panose="020B0503020000020004" pitchFamily="50" charset="-127"/>
      <p:regular r:id="rId64"/>
      <p:bold r:id="rId65"/>
    </p:embeddedFont>
    <p:embeddedFont>
      <p:font typeface="Copperplate Gothic Bold" panose="020E0705020206020404" pitchFamily="34" charset="0"/>
      <p:regular r:id="rId8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5B90"/>
    <a:srgbClr val="EEECE1"/>
    <a:srgbClr val="50577A"/>
    <a:srgbClr val="2B53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9" autoAdjust="0"/>
    <p:restoredTop sz="93955" autoAdjust="0"/>
  </p:normalViewPr>
  <p:slideViewPr>
    <p:cSldViewPr snapToObjects="1">
      <p:cViewPr varScale="1">
        <p:scale>
          <a:sx n="64" d="100"/>
          <a:sy n="64" d="100"/>
        </p:scale>
        <p:origin x="1172" y="52"/>
      </p:cViewPr>
      <p:guideLst>
        <p:guide orient="horz" pos="2156"/>
        <p:guide pos="2876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03793-EC17-4F72-AB60-8AC8950ABBFD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03E168-B25B-4C9C-88C0-319DBFA47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114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164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511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16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06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269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778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544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606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190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250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784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422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48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고딕"/>
                <a:ea typeface="나눔고딕"/>
              </a:rPr>
              <a:t>최적의 </a:t>
            </a:r>
            <a:r>
              <a:rPr lang="ko-KR" altLang="en-US" sz="1200" dirty="0" err="1">
                <a:latin typeface="나눔고딕"/>
                <a:ea typeface="나눔고딕"/>
              </a:rPr>
              <a:t>임계치는</a:t>
            </a:r>
            <a:r>
              <a:rPr lang="ko-KR" altLang="en-US" sz="1200" dirty="0">
                <a:latin typeface="나눔고딕"/>
                <a:ea typeface="나눔고딕"/>
              </a:rPr>
              <a:t> </a:t>
            </a:r>
            <a:r>
              <a:rPr lang="en-US" altLang="ko-KR" sz="1200" dirty="0">
                <a:latin typeface="나눔고딕"/>
                <a:ea typeface="나눔고딕"/>
              </a:rPr>
              <a:t>train data </a:t>
            </a:r>
            <a:r>
              <a:rPr lang="ko-KR" altLang="en-US" sz="1200" dirty="0">
                <a:latin typeface="나눔고딕"/>
                <a:ea typeface="나눔고딕"/>
              </a:rPr>
              <a:t>기준으로 만든 </a:t>
            </a:r>
            <a:r>
              <a:rPr lang="ko-KR" altLang="en-US" sz="1200" dirty="0" err="1">
                <a:latin typeface="나눔고딕"/>
                <a:ea typeface="나눔고딕"/>
              </a:rPr>
              <a:t>로지스틱</a:t>
            </a:r>
            <a:r>
              <a:rPr lang="ko-KR" altLang="en-US" sz="1200" dirty="0">
                <a:latin typeface="나눔고딕"/>
                <a:ea typeface="나눔고딕"/>
              </a:rPr>
              <a:t> </a:t>
            </a:r>
            <a:r>
              <a:rPr lang="ko-KR" altLang="en-US" sz="1200" dirty="0" err="1">
                <a:latin typeface="나눔고딕"/>
                <a:ea typeface="나눔고딕"/>
              </a:rPr>
              <a:t>회귀식에</a:t>
            </a:r>
            <a:r>
              <a:rPr lang="ko-KR" altLang="en-US" sz="1200" dirty="0">
                <a:latin typeface="나눔고딕"/>
                <a:ea typeface="나눔고딕"/>
              </a:rPr>
              <a:t> </a:t>
            </a:r>
            <a:r>
              <a:rPr lang="en-US" altLang="ko-KR" sz="1200" dirty="0">
                <a:latin typeface="나눔고딕"/>
                <a:ea typeface="나눔고딕"/>
              </a:rPr>
              <a:t>Validation data</a:t>
            </a:r>
            <a:r>
              <a:rPr lang="ko-KR" altLang="en-US" sz="1200" dirty="0">
                <a:latin typeface="나눔고딕"/>
                <a:ea typeface="나눔고딕"/>
              </a:rPr>
              <a:t>를</a:t>
            </a:r>
            <a:r>
              <a:rPr lang="en-US" altLang="ko-KR" sz="1200" dirty="0">
                <a:latin typeface="나눔고딕"/>
                <a:ea typeface="나눔고딕"/>
              </a:rPr>
              <a:t> </a:t>
            </a:r>
            <a:r>
              <a:rPr lang="ko-KR" altLang="en-US" sz="1200" dirty="0">
                <a:latin typeface="나눔고딕"/>
                <a:ea typeface="나눔고딕"/>
              </a:rPr>
              <a:t>넣어 더 잘 분류하는 </a:t>
            </a:r>
            <a:r>
              <a:rPr lang="ko-KR" altLang="en-US" sz="1200" dirty="0" err="1">
                <a:latin typeface="나눔고딕"/>
                <a:ea typeface="나눔고딕"/>
              </a:rPr>
              <a:t>임계치를</a:t>
            </a:r>
            <a:r>
              <a:rPr lang="ko-KR" altLang="en-US" sz="1200" dirty="0">
                <a:latin typeface="나눔고딕"/>
                <a:ea typeface="나눔고딕"/>
              </a:rPr>
              <a:t> 확인하여 넣으면 된다</a:t>
            </a:r>
            <a:r>
              <a:rPr lang="en-US" altLang="ko-KR" sz="1200" dirty="0">
                <a:latin typeface="나눔고딕"/>
                <a:ea typeface="나눔고딕"/>
              </a:rPr>
              <a:t>. </a:t>
            </a:r>
            <a:endParaRPr lang="ko-KR" altLang="en-US" sz="1200" dirty="0">
              <a:latin typeface="나눔고딕"/>
              <a:ea typeface="나눔고딕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우도</a:t>
            </a:r>
            <a:r>
              <a:rPr lang="en-US" altLang="ko-KR" dirty="0" smtClean="0"/>
              <a:t>/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최대 우도 추정 쉽게 풀어내야 할 것 </a:t>
            </a:r>
            <a:r>
              <a:rPr lang="ko-KR" altLang="en-US" baseline="0" dirty="0" err="1" smtClean="0"/>
              <a:t>같아유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어려움 </a:t>
            </a:r>
            <a:endParaRPr lang="en-US" altLang="ko-KR" baseline="0" dirty="0" smtClean="0"/>
          </a:p>
          <a:p>
            <a:r>
              <a:rPr lang="en-US" altLang="ko-KR" dirty="0" smtClean="0"/>
              <a:t>https://datascienceschool.net/view-notebook/79140e6a9e364bcbb04cb8e525b9dba4/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ttps://m.blog.naver.com/PostView.nhn?blogId=libido1014&amp;logNo=120122772781&amp;proxyReferer=http%3A%2F%2Fwww.google.co.kr%2Furl%3Fsa%3Dt%26rct%3Dj%26q%3D%26esrc%3Ds%26source%3Dweb%26cd%3D2%26ved%3D0ahUKEwi1h8bz1djVAhWHVrwKHWetD0IQFggtMAE%26url%3Dhttp%253A%252F%252Fm.blog.naver.com%252Flibido1014%252F120122772781%26usg%3DAFQjCNGEfCTRMKk1wcnLT9caZFoMmCUu-w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103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45523-7726-4B63-B30B-297575111E08}" type="datetimeFigureOut">
              <a:rPr lang="ko-KR" altLang="en-US" smtClean="0"/>
              <a:t>2017-08-19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tmp"/><Relationship Id="rId4" Type="http://schemas.openxmlformats.org/officeDocument/2006/relationships/image" Target="../media/image31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tmp"/><Relationship Id="rId4" Type="http://schemas.openxmlformats.org/officeDocument/2006/relationships/image" Target="../media/image37.t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5719" TargetMode="External"/><Relationship Id="rId2" Type="http://schemas.openxmlformats.org/officeDocument/2006/relationships/hyperlink" Target="https://tensorflow.blog/%ED%8C%8C%EC%9D%B4%EC%8D%AC-%EB%A8%B8%EC%8B%A0%EB%9F%AC%EB%8B%9D/2-3-7-%EC%BB%A4%EB%84%90-%EC%84%9C%ED%8F%AC%ED%8A%B8-%EB%B2%A1%ED%84%B0-%EB%A8%B8%EC%8B%A0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ikit-learn.org/stable/modules/svm.html" TargetMode="External"/><Relationship Id="rId4" Type="http://schemas.openxmlformats.org/officeDocument/2006/relationships/hyperlink" Target="https://wikidocs.net/4283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46432" y="4280312"/>
            <a:ext cx="3339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Century Gothic" pitchFamily="34" charset="0"/>
              </a:rPr>
              <a:t>Team 5_ Jinny, Suzy, Mike, Clare</a:t>
            </a:r>
          </a:p>
          <a:p>
            <a:pPr algn="ctr"/>
            <a:r>
              <a:rPr lang="en-US" altLang="ko-KR" sz="1600" dirty="0">
                <a:latin typeface="Century Gothic" pitchFamily="34" charset="0"/>
              </a:rPr>
              <a:t>Date _ 2017.08.19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85341" y="3395312"/>
            <a:ext cx="6861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10 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단순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, 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다중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, </a:t>
            </a:r>
            <a:r>
              <a:rPr lang="ko-KR" alt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로지스틱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회귀분석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</a:p>
        </p:txBody>
      </p:sp>
      <p:pic>
        <p:nvPicPr>
          <p:cNvPr id="4" name="그림 3" descr="로고1.png"/>
          <p:cNvPicPr>
            <a:picLocks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5400" t="8379" r="5041" b="5041"/>
          <a:stretch>
            <a:fillRect/>
          </a:stretch>
        </p:blipFill>
        <p:spPr>
          <a:xfrm>
            <a:off x="3780120" y="1383159"/>
            <a:ext cx="1872000" cy="1800000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cxnSp>
        <p:nvCxnSpPr>
          <p:cNvPr id="15" name="직선 연결선 14"/>
          <p:cNvCxnSpPr>
            <a:endCxn id="4" idx="1"/>
          </p:cNvCxnSpPr>
          <p:nvPr/>
        </p:nvCxnSpPr>
        <p:spPr>
          <a:xfrm>
            <a:off x="0" y="2283159"/>
            <a:ext cx="3780120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5652120" y="2288090"/>
            <a:ext cx="3491880" cy="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43808" y="6520988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0" y="5733256"/>
            <a:ext cx="914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0" y="5805264"/>
            <a:ext cx="91440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742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405" y="1124585"/>
            <a:ext cx="144145" cy="504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2928" y="1161908"/>
            <a:ext cx="65130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나눔고딕"/>
                <a:ea typeface="나눔고딕"/>
              </a:rPr>
              <a:t>선형 회귀 기본 가정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6652" y="1772816"/>
            <a:ext cx="3744416" cy="56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300" dirty="0">
                <a:latin typeface="나눔고딕"/>
                <a:ea typeface="나눔고딕"/>
              </a:rPr>
              <a:t>5. </a:t>
            </a:r>
            <a:r>
              <a:rPr lang="ko-KR" altLang="en-US" sz="2300" dirty="0">
                <a:latin typeface="나눔고딕"/>
                <a:ea typeface="나눔고딕"/>
              </a:rPr>
              <a:t>독립성</a:t>
            </a:r>
            <a:endParaRPr lang="en-US" altLang="ko-KR" sz="2300" dirty="0">
              <a:latin typeface="나눔고딕"/>
              <a:ea typeface="나눔고딕"/>
            </a:endParaRPr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33" y="2396064"/>
            <a:ext cx="5274334" cy="22518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3432" y="4869160"/>
            <a:ext cx="8845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 err="1">
                <a:latin typeface="나눔고딕"/>
                <a:ea typeface="나눔고딕"/>
              </a:rPr>
              <a:t>오차항이</a:t>
            </a:r>
            <a:r>
              <a:rPr lang="ko-KR" altLang="en-US" sz="1500" dirty="0">
                <a:latin typeface="나눔고딕"/>
                <a:ea typeface="나눔고딕"/>
              </a:rPr>
              <a:t> 서로 독립이다</a:t>
            </a:r>
            <a:endParaRPr lang="en-US" altLang="ko-KR" sz="1500" dirty="0">
              <a:latin typeface="나눔고딕"/>
              <a:ea typeface="나눔고딕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latin typeface="나눔고딕"/>
                <a:ea typeface="나눔고딕"/>
              </a:rPr>
              <a:t>잔차산점도에서 </a:t>
            </a:r>
            <a:r>
              <a:rPr lang="ko-KR" altLang="en-US" sz="1500" dirty="0" err="1">
                <a:latin typeface="나눔고딕"/>
                <a:ea typeface="나눔고딕"/>
              </a:rPr>
              <a:t>잔차가</a:t>
            </a:r>
            <a:r>
              <a:rPr lang="ko-KR" altLang="en-US" sz="1500" dirty="0">
                <a:latin typeface="나눔고딕"/>
                <a:ea typeface="나눔고딕"/>
              </a:rPr>
              <a:t> 중심선 주위에서 랜덤 패턴으로 변동해야 한다</a:t>
            </a:r>
            <a:r>
              <a:rPr lang="en-US" altLang="ko-KR" sz="1500" dirty="0">
                <a:latin typeface="나눔고딕"/>
                <a:ea typeface="나눔고딕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latin typeface="나눔고딕"/>
                <a:ea typeface="나눔고딕"/>
              </a:rPr>
              <a:t>가정이 위배되는 경우 자기상관이 서로 존재한다</a:t>
            </a:r>
            <a:endParaRPr lang="en-US" altLang="ko-KR" sz="1500" dirty="0">
              <a:latin typeface="나눔고딕"/>
              <a:ea typeface="나눔고딕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>
                <a:latin typeface="나눔고딕"/>
                <a:ea typeface="나눔고딕"/>
              </a:rPr>
              <a:t>     </a:t>
            </a:r>
            <a:r>
              <a:rPr lang="ko-KR" altLang="en-US" sz="1500" dirty="0">
                <a:latin typeface="나눔고딕"/>
                <a:ea typeface="나눔고딕"/>
              </a:rPr>
              <a:t>자기상관이 존재하는 경우에는 </a:t>
            </a:r>
            <a:r>
              <a:rPr lang="ko-KR" altLang="en-US" sz="1500" dirty="0" err="1">
                <a:latin typeface="나눔고딕"/>
                <a:ea typeface="나눔고딕"/>
              </a:rPr>
              <a:t>잔차들</a:t>
            </a:r>
            <a:r>
              <a:rPr lang="ko-KR" altLang="en-US" sz="1500" dirty="0">
                <a:latin typeface="나눔고딕"/>
                <a:ea typeface="나눔고딕"/>
              </a:rPr>
              <a:t> 간에 어떠한 함수관계가 존재하게 된다</a:t>
            </a:r>
            <a:r>
              <a:rPr lang="en-US" altLang="ko-KR" sz="1500" dirty="0">
                <a:latin typeface="나눔고딕"/>
                <a:ea typeface="나눔고딕"/>
              </a:rPr>
              <a:t>.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20" name="TextBox 19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5479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405" y="1124585"/>
            <a:ext cx="144145" cy="504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305" y="1156970"/>
            <a:ext cx="2666114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회귀분석의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기본 식</a:t>
            </a:r>
            <a:endParaRPr lang="ko-KR" altLang="en-US" sz="2400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EE6708-A60B-4A8A-914E-CE04B8055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00" t="45644" r="19288" b="25229"/>
          <a:stretch/>
        </p:blipFill>
        <p:spPr>
          <a:xfrm>
            <a:off x="1541942" y="3128517"/>
            <a:ext cx="3595527" cy="804539"/>
          </a:xfrm>
          <a:prstGeom prst="rect">
            <a:avLst/>
          </a:prstGeom>
          <a:ln>
            <a:noFill/>
          </a:ln>
        </p:spPr>
      </p:pic>
      <p:grpSp>
        <p:nvGrpSpPr>
          <p:cNvPr id="13" name="그룹 12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8" name="TextBox 17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62561" y="2195243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단순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55576" y="2652336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다중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50"/>
          <a:stretch/>
        </p:blipFill>
        <p:spPr>
          <a:xfrm>
            <a:off x="1560788" y="2111854"/>
            <a:ext cx="3522303" cy="100315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1A92534-A794-44E1-89AF-49DF420973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24" t="24788" r="20298" b="12962"/>
          <a:stretch/>
        </p:blipFill>
        <p:spPr>
          <a:xfrm>
            <a:off x="4440196" y="3930406"/>
            <a:ext cx="4023434" cy="224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94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-27305"/>
            <a:ext cx="9144635" cy="864870"/>
          </a:xfrm>
          <a:prstGeom prst="rect">
            <a:avLst/>
          </a:prstGeom>
          <a:solidFill>
            <a:srgbClr val="3A5B90"/>
          </a:solidFill>
          <a:ln w="25400" cap="flat" cmpd="sng">
            <a:solidFill>
              <a:srgbClr val="3A5B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5365" cy="635"/>
          </a:xfrm>
          <a:prstGeom prst="line">
            <a:avLst/>
          </a:prstGeom>
          <a:ln w="28575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>
            <a:off x="5147945" y="6433820"/>
            <a:ext cx="3961130" cy="2927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charset="0"/>
                <a:ea typeface="함초롬돋움" charset="0"/>
              </a:rPr>
              <a:t>ⓒ</a:t>
            </a: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</a:rPr>
              <a:t> 2017. SNU Growth Hackers all rights reserved</a:t>
            </a:r>
            <a:endParaRPr lang="ko-KR" altLang="en-US" sz="1300" b="0" cap="none" dirty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827405" y="1124585"/>
            <a:ext cx="144780" cy="504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1043305" y="1156970"/>
            <a:ext cx="184731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최소</a:t>
            </a:r>
            <a:r>
              <a:rPr lang="ko-KR" altLang="en-US" sz="2400" b="1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제곱</a:t>
            </a:r>
            <a:r>
              <a:rPr lang="en-US" altLang="ko-KR" sz="2400" b="1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법(LSE)</a:t>
            </a:r>
            <a:endParaRPr lang="ko-KR" altLang="en-US" sz="2400" b="1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9367FA-CA44-4A5B-B5BF-D9AD7DA1D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499" y="1916832"/>
            <a:ext cx="2938329" cy="18364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87DA79-D410-4EB9-88DF-44932F851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902" y="4037806"/>
            <a:ext cx="2295525" cy="169545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11560" y="2807057"/>
            <a:ext cx="4094153" cy="2062103"/>
            <a:chOff x="693871" y="2039937"/>
            <a:chExt cx="4094153" cy="20621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8F7154E-8E99-43C2-B151-E6C4192DC755}"/>
                </a:ext>
              </a:extLst>
            </p:cNvPr>
            <p:cNvSpPr/>
            <p:nvPr/>
          </p:nvSpPr>
          <p:spPr>
            <a:xfrm>
              <a:off x="720080" y="2039937"/>
              <a:ext cx="4067944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오차의 제곱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自乘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,square)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의 총합을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최소화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(least)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하는 방법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(method)</a:t>
              </a:r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                 가 최소화되도록 하는      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                 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함수를 찾는 것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이렇게 해서 구해진 함수 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y=f(x)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는 측정값들의 관계에 가장 적합한 함수라고 할 수 있다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F7C79AB-BE58-4B32-844D-65A151BF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871" y="2708920"/>
              <a:ext cx="1734473" cy="808298"/>
            </a:xfrm>
            <a:prstGeom prst="rect">
              <a:avLst/>
            </a:prstGeom>
          </p:spPr>
        </p:pic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24DD596-0C07-4F01-9CF6-E7288152CC1B}"/>
              </a:ext>
            </a:extLst>
          </p:cNvPr>
          <p:cNvCxnSpPr/>
          <p:nvPr/>
        </p:nvCxnSpPr>
        <p:spPr>
          <a:xfrm>
            <a:off x="4932040" y="1916832"/>
            <a:ext cx="0" cy="406209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  <a:alpha val="52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51A3C04-A3C7-413A-8EC5-1D85A4A53E93}"/>
              </a:ext>
            </a:extLst>
          </p:cNvPr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9" name="TextBox 18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-27305"/>
            <a:ext cx="9144635" cy="864870"/>
          </a:xfrm>
          <a:prstGeom prst="rect">
            <a:avLst/>
          </a:prstGeom>
          <a:solidFill>
            <a:srgbClr val="3A5B90"/>
          </a:solidFill>
          <a:ln w="25400" cap="flat" cmpd="sng">
            <a:solidFill>
              <a:srgbClr val="3A5B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5365" cy="635"/>
          </a:xfrm>
          <a:prstGeom prst="line">
            <a:avLst/>
          </a:prstGeom>
          <a:ln w="28575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>
            <a:off x="5147945" y="6433820"/>
            <a:ext cx="3961130" cy="2927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charset="0"/>
                <a:ea typeface="함초롬돋움" charset="0"/>
              </a:rPr>
              <a:t>ⓒ</a:t>
            </a: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</a:rPr>
              <a:t> 2017. SNU Growth Hackers all rights reserved</a:t>
            </a:r>
            <a:endParaRPr lang="ko-KR" altLang="en-US" sz="1300" b="0" cap="none" dirty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827405" y="1124585"/>
            <a:ext cx="144780" cy="504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1043305" y="1156970"/>
            <a:ext cx="184731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경사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하강법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(Gradient descent)</a:t>
            </a:r>
            <a:endParaRPr lang="ko-KR" altLang="en-US" sz="2400" b="1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F7154E-8E99-43C2-B151-E6C4192DC755}"/>
              </a:ext>
            </a:extLst>
          </p:cNvPr>
          <p:cNvSpPr/>
          <p:nvPr/>
        </p:nvSpPr>
        <p:spPr>
          <a:xfrm>
            <a:off x="668408" y="2046039"/>
            <a:ext cx="406794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비용 함수</a:t>
            </a:r>
            <a:r>
              <a:rPr lang="en-US" altLang="ko-KR" sz="1600" baseline="30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cost function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정의하고 이 함수의 값이 최소화되는 파라미터를 찾는 방법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함수의 최솟값을 찾기 위해 현재 위치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보통 임의의 위치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시작해서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함수의 기울기(경사)</a:t>
            </a:r>
            <a:r>
              <a:rPr lang="ko-KR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구하여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기울기가 낮은 쪽으로 계속 이동시켜서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극값에</a:t>
            </a:r>
            <a:r>
              <a:rPr lang="ko-KR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이를 때까지 반복시키는 것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24DD596-0C07-4F01-9CF6-E7288152CC1B}"/>
              </a:ext>
            </a:extLst>
          </p:cNvPr>
          <p:cNvCxnSpPr/>
          <p:nvPr/>
        </p:nvCxnSpPr>
        <p:spPr>
          <a:xfrm>
            <a:off x="4932040" y="1916832"/>
            <a:ext cx="0" cy="406209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  <a:alpha val="52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51A3C04-A3C7-413A-8EC5-1D85A4A53E93}"/>
              </a:ext>
            </a:extLst>
          </p:cNvPr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E9A8AE-A865-45C7-9696-CB7D2B460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723" y="1751458"/>
            <a:ext cx="2124601" cy="232740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283D31-40CA-4C35-A556-2EB8720576B5}"/>
              </a:ext>
            </a:extLst>
          </p:cNvPr>
          <p:cNvSpPr/>
          <p:nvPr/>
        </p:nvSpPr>
        <p:spPr>
          <a:xfrm>
            <a:off x="4932040" y="4178830"/>
            <a:ext cx="41720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r>
              <a:rPr lang="ko-KR" altLang="ko-KR" sz="1400" dirty="0">
                <a:solidFill>
                  <a:schemeClr val="bg1">
                    <a:lumMod val="50000"/>
                  </a:schemeClr>
                </a:solidFill>
              </a:rPr>
              <a:t>모든 차원과 모든 공간에서의 적용가능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ko-KR" sz="1400" dirty="0">
                <a:solidFill>
                  <a:schemeClr val="bg1">
                    <a:lumMod val="50000"/>
                  </a:schemeClr>
                </a:solidFill>
              </a:rPr>
              <a:t>무한 차원상에서도 쓰일 수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있음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단점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r>
              <a:rPr lang="ko-KR" altLang="ko-KR" sz="1400" dirty="0">
                <a:solidFill>
                  <a:schemeClr val="bg1">
                    <a:lumMod val="50000"/>
                  </a:schemeClr>
                </a:solidFill>
              </a:rPr>
              <a:t>정확성을 위해서 </a:t>
            </a:r>
            <a:r>
              <a:rPr lang="ko-KR" altLang="ko-KR" sz="1400" dirty="0" err="1">
                <a:solidFill>
                  <a:schemeClr val="bg1">
                    <a:lumMod val="50000"/>
                  </a:schemeClr>
                </a:solidFill>
              </a:rPr>
              <a:t>극값으로</a:t>
            </a:r>
            <a:r>
              <a:rPr lang="ko-KR" altLang="ko-KR" sz="1400" dirty="0">
                <a:solidFill>
                  <a:schemeClr val="bg1">
                    <a:lumMod val="50000"/>
                  </a:schemeClr>
                </a:solidFill>
              </a:rPr>
              <a:t> 이동함에 있어 매우 많은 단계를 거쳐야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함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ko-KR" sz="1400" dirty="0">
                <a:solidFill>
                  <a:schemeClr val="bg1">
                    <a:lumMod val="50000"/>
                  </a:schemeClr>
                </a:solidFill>
              </a:rPr>
              <a:t>주어진 함수에서의 곡률에 따라서 거의 같은 위치에서 시작했음에도 불구하고 완전히 다른 결과로 이어질 수도 있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음</a:t>
            </a:r>
            <a:endParaRPr lang="ko-KR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8" name="TextBox 17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97252" y="4473081"/>
            <a:ext cx="4572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 err="1"/>
              <a:t>비용함수</a:t>
            </a:r>
            <a:endParaRPr lang="en-US" altLang="ko-KR" sz="1200" dirty="0"/>
          </a:p>
          <a:p>
            <a:r>
              <a:rPr lang="en-US" altLang="ko-KR" dirty="0"/>
              <a:t>J(</a:t>
            </a:r>
            <a:r>
              <a:rPr lang="el-GR" altLang="ko-KR" dirty="0"/>
              <a:t>θ)=1</a:t>
            </a:r>
            <a:r>
              <a:rPr lang="en-US" altLang="ko-KR" dirty="0" err="1"/>
              <a:t>m∑i</a:t>
            </a:r>
            <a:r>
              <a:rPr lang="en-US" altLang="ko-KR" dirty="0"/>
              <a:t>=1mCost(h</a:t>
            </a:r>
            <a:r>
              <a:rPr lang="el-GR" altLang="ko-KR" dirty="0"/>
              <a:t>θ(</a:t>
            </a:r>
            <a:r>
              <a:rPr lang="en-US" altLang="ko-KR" dirty="0"/>
              <a:t>x(</a:t>
            </a:r>
            <a:r>
              <a:rPr lang="en-US" altLang="ko-KR" dirty="0" err="1"/>
              <a:t>i</a:t>
            </a:r>
            <a:r>
              <a:rPr lang="en-US" altLang="ko-KR" dirty="0"/>
              <a:t>)),y(</a:t>
            </a:r>
            <a:r>
              <a:rPr lang="en-US" altLang="ko-KR" dirty="0" err="1"/>
              <a:t>i</a:t>
            </a:r>
            <a:r>
              <a:rPr lang="en-US" altLang="ko-KR" dirty="0"/>
              <a:t>))</a:t>
            </a:r>
          </a:p>
          <a:p>
            <a:r>
              <a:rPr lang="en-US" altLang="ko-KR" dirty="0"/>
              <a:t>Cost(h</a:t>
            </a:r>
            <a:r>
              <a:rPr lang="el-GR" altLang="ko-KR" dirty="0"/>
              <a:t>θ(</a:t>
            </a:r>
            <a:r>
              <a:rPr lang="en-US" altLang="ko-KR" dirty="0"/>
              <a:t>x),y)=−log(h</a:t>
            </a:r>
            <a:r>
              <a:rPr lang="el-GR" altLang="ko-KR" dirty="0"/>
              <a:t>θ(</a:t>
            </a:r>
            <a:r>
              <a:rPr lang="en-US" altLang="ko-KR" dirty="0"/>
              <a:t>x))       if y = 1</a:t>
            </a:r>
          </a:p>
          <a:p>
            <a:r>
              <a:rPr lang="en-US" altLang="ko-KR" dirty="0"/>
              <a:t>Cost(h</a:t>
            </a:r>
            <a:r>
              <a:rPr lang="el-GR" altLang="ko-KR" dirty="0"/>
              <a:t>θ(</a:t>
            </a:r>
            <a:r>
              <a:rPr lang="en-US" altLang="ko-KR" dirty="0"/>
              <a:t>x),y)=−log(1−h</a:t>
            </a:r>
            <a:r>
              <a:rPr lang="el-GR" altLang="ko-KR" dirty="0"/>
              <a:t>θ(</a:t>
            </a:r>
            <a:r>
              <a:rPr lang="en-US" altLang="ko-KR" dirty="0"/>
              <a:t>x))   if y = 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4787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-27305"/>
            <a:ext cx="9144635" cy="864870"/>
          </a:xfrm>
          <a:prstGeom prst="rect">
            <a:avLst/>
          </a:prstGeom>
          <a:solidFill>
            <a:srgbClr val="3A5B90"/>
          </a:solidFill>
          <a:ln w="25400" cap="flat" cmpd="sng">
            <a:solidFill>
              <a:srgbClr val="3A5B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5365" cy="635"/>
          </a:xfrm>
          <a:prstGeom prst="line">
            <a:avLst/>
          </a:prstGeom>
          <a:ln w="28575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>
            <a:off x="5147945" y="6433820"/>
            <a:ext cx="3961130" cy="2927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charset="0"/>
                <a:ea typeface="함초롬돋움" charset="0"/>
              </a:rPr>
              <a:t>ⓒ</a:t>
            </a: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</a:rPr>
              <a:t> 2017. SNU Growth Hackers all rights reserved</a:t>
            </a:r>
            <a:endParaRPr lang="ko-KR" altLang="en-US" sz="1300" b="0" cap="none" dirty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827405" y="1124585"/>
            <a:ext cx="144780" cy="504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1043305" y="1156970"/>
            <a:ext cx="4376519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경사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하강법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(Gradient descent)</a:t>
            </a:r>
            <a:endParaRPr lang="ko-KR" altLang="en-US" sz="2400" b="1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1A3C04-A3C7-413A-8EC5-1D85A4A53E93}"/>
              </a:ext>
            </a:extLst>
          </p:cNvPr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7D07B6-6033-4995-8B89-A47D11FD3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93" t="24248" r="19302" b="15456"/>
          <a:stretch/>
        </p:blipFill>
        <p:spPr>
          <a:xfrm>
            <a:off x="863589" y="1909445"/>
            <a:ext cx="7416823" cy="404177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2785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-27305"/>
            <a:ext cx="9144635" cy="864870"/>
          </a:xfrm>
          <a:prstGeom prst="rect">
            <a:avLst/>
          </a:prstGeom>
          <a:solidFill>
            <a:srgbClr val="3A5B90"/>
          </a:solidFill>
          <a:ln w="25400" cap="flat" cmpd="sng">
            <a:solidFill>
              <a:srgbClr val="3A5B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5365" cy="635"/>
          </a:xfrm>
          <a:prstGeom prst="line">
            <a:avLst/>
          </a:prstGeom>
          <a:ln w="28575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>
            <a:off x="5147945" y="6433820"/>
            <a:ext cx="3961130" cy="2927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charset="0"/>
                <a:ea typeface="함초롬돋움" charset="0"/>
              </a:rPr>
              <a:t>ⓒ</a:t>
            </a: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</a:rPr>
              <a:t> 2017. SNU Growth Hackers all rights reserved</a:t>
            </a:r>
            <a:endParaRPr lang="ko-KR" altLang="en-US" sz="1300" b="0" cap="none" dirty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827405" y="1124585"/>
            <a:ext cx="144780" cy="504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1043305" y="1156970"/>
            <a:ext cx="4376519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경사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하강법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(Gradient descent)</a:t>
            </a:r>
            <a:endParaRPr lang="ko-KR" altLang="en-US" sz="2400" b="1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1A3C04-A3C7-413A-8EC5-1D85A4A53E93}"/>
              </a:ext>
            </a:extLst>
          </p:cNvPr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D448F4-78F0-4928-8E2D-2A69F8EF0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13" t="24788" r="18500" b="12182"/>
          <a:stretch/>
        </p:blipFill>
        <p:spPr>
          <a:xfrm>
            <a:off x="994312" y="1921278"/>
            <a:ext cx="7155376" cy="397521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0320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405" y="1124585"/>
            <a:ext cx="144145" cy="504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305" y="115697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모델 적합도 판단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-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결정 계수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400" b="1" dirty="0">
                <a:latin typeface="다음_SemiBold" panose="02000700060000000000" pitchFamily="2" charset="-127"/>
                <a:ea typeface="나눔바른고딕" panose="020B0603020101020101"/>
              </a:rPr>
              <a:t>r</a:t>
            </a:r>
            <a:r>
              <a:rPr lang="en-US" altLang="ko-KR" sz="2400" b="1" baseline="30000" dirty="0">
                <a:latin typeface="다음_SemiBold" panose="02000700060000000000" pitchFamily="2" charset="-127"/>
                <a:ea typeface="나눔바른고딕" panose="020B0603020101020101"/>
              </a:rPr>
              <a:t>2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3" name="Shape 123"/>
          <p:cNvSpPr txBox="1">
            <a:spLocks/>
          </p:cNvSpPr>
          <p:nvPr/>
        </p:nvSpPr>
        <p:spPr>
          <a:xfrm>
            <a:off x="756309" y="1772816"/>
            <a:ext cx="3300730" cy="168719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endParaRPr lang="ko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hape 124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512364" y="1870111"/>
                <a:ext cx="3869766" cy="2711945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l">
                  <a:spcBef>
                    <a:spcPts val="0"/>
                  </a:spcBef>
                </a:pPr>
                <a:r>
                  <a:rPr lang="ko-KR" altLang="en-US" sz="1600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회귀 직선이 실제 데이터를 얼마나 잘 설명하고 있는가를 나타내는 지수</a:t>
                </a:r>
                <a:endParaRPr lang="en-US" altLang="ko-KR" sz="1600" dirty="0">
                  <a:solidFill>
                    <a:srgbClr val="2F2F2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endParaRPr>
              </a:p>
              <a:p>
                <a:pPr lvl="0" algn="l">
                  <a:spcBef>
                    <a:spcPts val="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sym typeface="Malgun Gothic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sym typeface="Malgun Gothic"/>
                          </a:rPr>
                          <m:t>𝑅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sym typeface="Malgun Gothic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sym typeface="Malgun Gothic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sym typeface="Malgun Gothic"/>
                          </a:rPr>
                          <m:t>𝑠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rgbClr val="2F2F2F"/>
                                </a:solidFill>
                                <a:latin typeface="Cambria Math" panose="02040503050406030204" pitchFamily="18" charset="0"/>
                                <a:sym typeface="Malgun Gothic"/>
                              </a:rPr>
                            </m:ctrlPr>
                          </m:sSubPr>
                          <m:e>
                            <m:r>
                              <a:rPr lang="en-US" altLang="ko-KR" sz="2800" i="1" smtClean="0">
                                <a:solidFill>
                                  <a:srgbClr val="2F2F2F"/>
                                </a:solidFill>
                                <a:latin typeface="Cambria Math" panose="02040503050406030204" pitchFamily="18" charset="0"/>
                                <a:sym typeface="Malgun Gothic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800" i="1" smtClean="0">
                                <a:solidFill>
                                  <a:srgbClr val="2F2F2F"/>
                                </a:solidFill>
                                <a:latin typeface="Cambria Math" panose="02040503050406030204" pitchFamily="18" charset="0"/>
                                <a:sym typeface="Malgun Gothic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sym typeface="Malgun Gothic"/>
                          </a:rPr>
                          <m:t>𝑠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2F2F2F"/>
                                </a:solidFill>
                                <a:latin typeface="Cambria Math" panose="02040503050406030204" pitchFamily="18" charset="0"/>
                                <a:sym typeface="Malgun Gothic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2F2F2F"/>
                                </a:solidFill>
                                <a:latin typeface="Cambria Math" panose="02040503050406030204" pitchFamily="18" charset="0"/>
                                <a:sym typeface="Malgun Gothic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rgbClr val="2F2F2F"/>
                                </a:solidFill>
                                <a:latin typeface="Cambria Math" panose="02040503050406030204" pitchFamily="18" charset="0"/>
                                <a:sym typeface="Malgun Gothic"/>
                              </a:rPr>
                              <m:t>𝑡𝑜𝑡𝑎𝑙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 </a:t>
                </a:r>
                <a:r>
                  <a:rPr lang="en-US" altLang="ko-KR" sz="1400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00" i="1" smtClean="0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sym typeface="Malgun Gothic"/>
                          </a:rPr>
                        </m:ctrlPr>
                      </m:fPr>
                      <m:num>
                        <m:r>
                          <a:rPr lang="ko-KR" altLang="en-US" sz="1000" i="1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sym typeface="Malgun Gothic"/>
                          </a:rPr>
                          <m:t>회</m:t>
                        </m:r>
                        <m:r>
                          <a:rPr lang="ko-KR" altLang="en-US" sz="1000" i="1" smtClean="0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sym typeface="Malgun Gothic"/>
                          </a:rPr>
                          <m:t>귀</m:t>
                        </m:r>
                        <m:r>
                          <a:rPr lang="ko-KR" altLang="en-US" sz="1000" i="1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sym typeface="Malgun Gothic"/>
                          </a:rPr>
                          <m:t>식</m:t>
                        </m:r>
                        <m:r>
                          <a:rPr lang="ko-KR" altLang="en-US" sz="1000" i="1" smtClean="0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sym typeface="Malgun Gothic"/>
                          </a:rPr>
                          <m:t>으</m:t>
                        </m:r>
                        <m:r>
                          <a:rPr lang="ko-KR" altLang="en-US" sz="1000" i="1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sym typeface="Malgun Gothic"/>
                          </a:rPr>
                          <m:t>로</m:t>
                        </m:r>
                        <m:r>
                          <a:rPr lang="en-US" altLang="ko-KR" sz="1000" b="0" i="1" smtClean="0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sym typeface="Malgun Gothic"/>
                          </a:rPr>
                          <m:t> </m:t>
                        </m:r>
                        <m:r>
                          <a:rPr lang="ko-KR" altLang="en-US" sz="1000" i="1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sym typeface="Malgun Gothic"/>
                          </a:rPr>
                          <m:t>설</m:t>
                        </m:r>
                        <m:r>
                          <a:rPr lang="ko-KR" altLang="en-US" sz="1000" i="1" smtClean="0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sym typeface="Malgun Gothic"/>
                          </a:rPr>
                          <m:t>명</m:t>
                        </m:r>
                        <m:r>
                          <a:rPr lang="ko-KR" altLang="en-US" sz="1000" i="1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sym typeface="Malgun Gothic"/>
                          </a:rPr>
                          <m:t>된</m:t>
                        </m:r>
                        <m:r>
                          <a:rPr lang="en-US" altLang="ko-KR" sz="1000" b="0" i="1" smtClean="0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sym typeface="Malgun Gothic"/>
                          </a:rPr>
                          <m:t> </m:t>
                        </m:r>
                        <m:r>
                          <a:rPr lang="ko-KR" altLang="en-US" sz="1000" i="1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sym typeface="Malgun Gothic"/>
                          </a:rPr>
                          <m:t>변</m:t>
                        </m:r>
                        <m:r>
                          <a:rPr lang="ko-KR" altLang="en-US" sz="1000" i="1" smtClean="0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sym typeface="Malgun Gothic"/>
                          </a:rPr>
                          <m:t>화</m:t>
                        </m:r>
                        <m:r>
                          <a:rPr lang="ko-KR" altLang="en-US" sz="1000" i="1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sym typeface="Malgun Gothic"/>
                          </a:rPr>
                          <m:t>량</m:t>
                        </m:r>
                      </m:num>
                      <m:den>
                        <m:r>
                          <a:rPr lang="ko-KR" altLang="en-US" sz="1000" i="1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sym typeface="Malgun Gothic"/>
                          </a:rPr>
                          <m:t>총</m:t>
                        </m:r>
                        <m:r>
                          <a:rPr lang="en-US" altLang="ko-KR" sz="1000" b="0" i="1" smtClean="0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sym typeface="Malgun Gothic"/>
                          </a:rPr>
                          <m:t> </m:t>
                        </m:r>
                        <m:r>
                          <a:rPr lang="ko-KR" altLang="en-US" sz="1000" i="1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sym typeface="Malgun Gothic"/>
                          </a:rPr>
                          <m:t>변</m:t>
                        </m:r>
                        <m:r>
                          <a:rPr lang="ko-KR" altLang="en-US" sz="1000" i="1" smtClean="0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sym typeface="Malgun Gothic"/>
                          </a:rPr>
                          <m:t>화</m:t>
                        </m:r>
                        <m:r>
                          <a:rPr lang="ko-KR" altLang="en-US" sz="1000" i="1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sym typeface="Malgun Gothic"/>
                          </a:rPr>
                          <m:t>량</m:t>
                        </m:r>
                      </m:den>
                    </m:f>
                  </m:oMath>
                </a14:m>
                <a:endParaRPr lang="en-US" altLang="ko-KR" sz="1000" dirty="0">
                  <a:solidFill>
                    <a:srgbClr val="2F2F2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endParaRPr>
              </a:p>
              <a:p>
                <a:pPr lvl="0" algn="l">
                  <a:spcBef>
                    <a:spcPts val="0"/>
                  </a:spcBef>
                </a:pPr>
                <a:r>
                  <a:rPr lang="ko-KR" altLang="en-US" sz="1400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총 변동</a:t>
                </a:r>
                <a:r>
                  <a:rPr lang="en-US" altLang="ko-KR" sz="1400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(SS </a:t>
                </a:r>
                <a:r>
                  <a:rPr lang="en-US" altLang="ko-KR" sz="1100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total )</a:t>
                </a:r>
                <a:r>
                  <a:rPr lang="ko-KR" altLang="en-US" sz="1400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에 대한 회귀의 변동</a:t>
                </a:r>
                <a:r>
                  <a:rPr lang="en-US" altLang="ko-KR" sz="1400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(SS</a:t>
                </a:r>
                <a:r>
                  <a:rPr lang="en-US" altLang="ko-KR" sz="1100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R</a:t>
                </a:r>
                <a:r>
                  <a:rPr lang="en-US" altLang="ko-KR" sz="1400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) </a:t>
                </a:r>
                <a:r>
                  <a:rPr lang="ko-KR" altLang="en-US" sz="1400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비율</a:t>
                </a:r>
                <a:endParaRPr lang="en-US" altLang="ko-KR" sz="1400" dirty="0">
                  <a:solidFill>
                    <a:srgbClr val="2F2F2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endParaRPr>
              </a:p>
              <a:p>
                <a:pPr lvl="0" algn="l">
                  <a:spcBef>
                    <a:spcPts val="0"/>
                  </a:spcBef>
                </a:pPr>
                <a:r>
                  <a:rPr lang="ko-KR" altLang="en-US" sz="1400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범위는 </a:t>
                </a:r>
                <a:r>
                  <a:rPr lang="en-US" altLang="ko-KR" sz="1400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0 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"/>
                            <a:sym typeface="Malgun Gothic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"/>
                            <a:sym typeface="Malgun Gothic"/>
                          </a:rPr>
                          <m:t>𝑟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"/>
                            <a:sym typeface="Malgun Gothic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400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 ≤1</a:t>
                </a:r>
              </a:p>
              <a:p>
                <a:pPr lvl="0" algn="l">
                  <a:spcBef>
                    <a:spcPts val="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"/>
                            <a:sym typeface="Malgun Gothic"/>
                          </a:rPr>
                        </m:ctrlPr>
                      </m:sSupPr>
                      <m:e>
                        <m:r>
                          <a:rPr lang="en-US" altLang="ko-KR" sz="1400" b="0" i="1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"/>
                            <a:sym typeface="Malgun Gothic"/>
                          </a:rPr>
                          <m:t>𝑟</m:t>
                        </m:r>
                      </m:e>
                      <m:sup>
                        <m:r>
                          <a:rPr lang="en-US" altLang="ko-KR" sz="1400" b="0" i="1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"/>
                            <a:sym typeface="Malgun Gothic"/>
                          </a:rPr>
                          <m:t>2</m:t>
                        </m:r>
                      </m:sup>
                    </m:sSup>
                    <m:r>
                      <a:rPr lang="ko-KR" altLang="en-US" sz="1400" b="0" i="1" smtClean="0">
                        <a:solidFill>
                          <a:srgbClr val="2F2F2F"/>
                        </a:solidFill>
                        <a:latin typeface="Cambria Math" panose="02040503050406030204" pitchFamily="18" charset="0"/>
                        <a:ea typeface="나눔고딕" panose="020D0604000000000000" pitchFamily="50" charset="-127"/>
                        <a:cs typeface="Malgun Gothic"/>
                        <a:sym typeface="Malgun Gothic"/>
                      </a:rPr>
                      <m:t>이</m:t>
                    </m:r>
                  </m:oMath>
                </a14:m>
                <a:r>
                  <a:rPr lang="ko-KR" altLang="en-US" sz="1400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 </a:t>
                </a:r>
                <a:r>
                  <a:rPr lang="en-US" altLang="ko-KR" sz="1400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1</a:t>
                </a:r>
                <a:r>
                  <a:rPr lang="ko-KR" altLang="en-US" sz="1400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에 가까울수록 모델이 데이터에 적합함</a:t>
                </a:r>
                <a:endParaRPr lang="en-US" altLang="ko-KR" sz="1400" dirty="0">
                  <a:solidFill>
                    <a:srgbClr val="2F2F2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endParaRPr>
              </a:p>
              <a:p>
                <a:pPr lvl="0" algn="l">
                  <a:spcBef>
                    <a:spcPts val="0"/>
                  </a:spcBef>
                </a:pPr>
                <a:endParaRPr lang="en-US" altLang="ko-KR" sz="1050" dirty="0">
                  <a:solidFill>
                    <a:srgbClr val="3A5B9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endParaRPr>
              </a:p>
              <a:p>
                <a:pPr lvl="0" algn="l">
                  <a:spcBef>
                    <a:spcPts val="0"/>
                  </a:spcBef>
                </a:pPr>
                <a:r>
                  <a:rPr lang="en-US" altLang="ko-KR" sz="1050" dirty="0" err="1">
                    <a:solidFill>
                      <a:srgbClr val="3A5B9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Cf</a:t>
                </a:r>
                <a:endParaRPr lang="en-US" altLang="ko-KR" sz="1050" dirty="0">
                  <a:solidFill>
                    <a:srgbClr val="3A5B9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endParaRPr>
              </a:p>
              <a:p>
                <a:pPr lvl="0" algn="l">
                  <a:spcBef>
                    <a:spcPts val="0"/>
                  </a:spcBef>
                </a:pPr>
                <a:r>
                  <a:rPr lang="ko-KR" altLang="en-US" sz="1200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변수가 많아지면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"/>
                            <a:sym typeface="Malgun Gothic"/>
                          </a:rPr>
                        </m:ctrlPr>
                      </m:sSupPr>
                      <m:e>
                        <m:r>
                          <a:rPr lang="en-US" altLang="ko-KR" sz="1200" b="0" i="1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"/>
                            <a:sym typeface="Malgun Gothic"/>
                          </a:rPr>
                          <m:t>𝑟</m:t>
                        </m:r>
                      </m:e>
                      <m:sup>
                        <m:r>
                          <a:rPr lang="en-US" altLang="ko-KR" sz="1200" b="0" i="1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"/>
                            <a:sym typeface="Malgun Gothic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200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값이 자연스레 증가할 수 밖에 없음</a:t>
                </a:r>
                <a:endParaRPr lang="en-US" altLang="ko-KR" sz="1200" dirty="0">
                  <a:solidFill>
                    <a:srgbClr val="2F2F2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endParaRPr>
              </a:p>
              <a:p>
                <a:pPr lvl="0" algn="l">
                  <a:spcBef>
                    <a:spcPts val="0"/>
                  </a:spcBef>
                </a:pPr>
                <a:r>
                  <a:rPr lang="ko-KR" altLang="en-US" sz="1200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따라서 다중회귀분석에서는 각 계수의 표준 오차를 확인</a:t>
                </a:r>
                <a:endParaRPr lang="ko-KR" altLang="en-US" sz="1600" dirty="0">
                  <a:solidFill>
                    <a:srgbClr val="6666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endParaRPr>
              </a:p>
            </p:txBody>
          </p:sp>
        </mc:Choice>
        <mc:Fallback xmlns="">
          <p:sp>
            <p:nvSpPr>
              <p:cNvPr id="18" name="Shape 12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12364" y="1870111"/>
                <a:ext cx="3869766" cy="2711945"/>
              </a:xfrm>
              <a:prstGeom prst="rect">
                <a:avLst/>
              </a:prstGeom>
              <a:blipFill>
                <a:blip r:embed="rId3"/>
                <a:stretch>
                  <a:fillRect l="-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/>
          <p:cNvCxnSpPr/>
          <p:nvPr/>
        </p:nvCxnSpPr>
        <p:spPr>
          <a:xfrm>
            <a:off x="4283968" y="1958975"/>
            <a:ext cx="0" cy="406209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  <a:alpha val="52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E8F4DCA9-3415-49C5-8C7C-3B4D19121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07" y="4679351"/>
            <a:ext cx="2380547" cy="16525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070C57F-AA14-4A71-B501-B5C5F2CF79A0}"/>
              </a:ext>
            </a:extLst>
          </p:cNvPr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20" name="TextBox 19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68" b="57033"/>
          <a:stretch/>
        </p:blipFill>
        <p:spPr>
          <a:xfrm>
            <a:off x="4702476" y="1555504"/>
            <a:ext cx="4441524" cy="253494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3" t="43293"/>
          <a:stretch/>
        </p:blipFill>
        <p:spPr>
          <a:xfrm>
            <a:off x="4702476" y="4119857"/>
            <a:ext cx="3600592" cy="231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16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-27305"/>
            <a:ext cx="9144635" cy="864870"/>
          </a:xfrm>
          <a:prstGeom prst="rect">
            <a:avLst/>
          </a:prstGeom>
          <a:solidFill>
            <a:srgbClr val="3A5B90"/>
          </a:solidFill>
          <a:ln w="25400" cap="flat" cmpd="sng">
            <a:solidFill>
              <a:srgbClr val="3A5B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5365" cy="635"/>
          </a:xfrm>
          <a:prstGeom prst="line">
            <a:avLst/>
          </a:prstGeom>
          <a:ln w="28575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>
            <a:off x="5147945" y="6433820"/>
            <a:ext cx="3961130" cy="2927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charset="0"/>
                <a:ea typeface="함초롬돋움" charset="0"/>
              </a:rPr>
              <a:t>ⓒ</a:t>
            </a: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</a:rPr>
              <a:t> 2017. SNU Growth Hackers all rights reserved</a:t>
            </a:r>
            <a:endParaRPr lang="ko-KR" altLang="en-US" sz="1300" b="0" cap="none" dirty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827405" y="1124585"/>
            <a:ext cx="144780" cy="504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1043305" y="1156970"/>
            <a:ext cx="184731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최대우도추정법</a:t>
            </a:r>
            <a:r>
              <a:rPr lang="en-US" altLang="ko-KR" sz="2400" b="1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(MLE)</a:t>
            </a:r>
            <a:endParaRPr lang="ko-KR" altLang="en-US" sz="2400" b="1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788C7-28FB-4E1D-9D79-69BC25F5D330}"/>
              </a:ext>
            </a:extLst>
          </p:cNvPr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25" name="TextBox 24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678124" y="2706132"/>
            <a:ext cx="34986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Likelihood(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확률의 반대 개념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주어진 현상을 가지고 이 현상이 추출될 가능성을 가장 높게 만드는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우도가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가장 높은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모수를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역추적하는 방법이 최대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우도법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067944" y="1874594"/>
            <a:ext cx="5040559" cy="4362719"/>
            <a:chOff x="5035010" y="2849769"/>
            <a:chExt cx="4051065" cy="314888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7C355B7-7FDF-467B-AA8F-BEB7B36D3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010" y="2849769"/>
              <a:ext cx="3962787" cy="2973977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F00C81F-ABBB-4352-BC9C-4523DB16768E}"/>
                </a:ext>
              </a:extLst>
            </p:cNvPr>
            <p:cNvSpPr/>
            <p:nvPr/>
          </p:nvSpPr>
          <p:spPr>
            <a:xfrm>
              <a:off x="7400998" y="5783208"/>
              <a:ext cx="168507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http://dermabae.tistory.com/188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1985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-27305"/>
            <a:ext cx="9144635" cy="864870"/>
          </a:xfrm>
          <a:prstGeom prst="rect">
            <a:avLst/>
          </a:prstGeom>
          <a:solidFill>
            <a:srgbClr val="3A5B90"/>
          </a:solidFill>
          <a:ln w="25400" cap="flat" cmpd="sng">
            <a:solidFill>
              <a:srgbClr val="3A5B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5365" cy="635"/>
          </a:xfrm>
          <a:prstGeom prst="line">
            <a:avLst/>
          </a:prstGeom>
          <a:ln w="28575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>
            <a:off x="5147945" y="6433820"/>
            <a:ext cx="3961130" cy="2927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charset="0"/>
                <a:ea typeface="함초롬돋움" charset="0"/>
              </a:rPr>
              <a:t>ⓒ</a:t>
            </a: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</a:rPr>
              <a:t> 2017. SNU Growth Hackers all rights reserved</a:t>
            </a:r>
            <a:endParaRPr lang="ko-KR" altLang="en-US" sz="1300" b="0" cap="none" dirty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827405" y="1124585"/>
            <a:ext cx="144780" cy="504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1043305" y="1156970"/>
            <a:ext cx="184731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최대우도추정법</a:t>
            </a:r>
            <a:r>
              <a:rPr lang="en-US" altLang="ko-KR" sz="2400" b="1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(MLE)</a:t>
            </a:r>
            <a:endParaRPr lang="ko-KR" altLang="en-US" sz="2400" b="1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FBB16E5-A2F1-4E8F-9415-47C9137247F9}"/>
              </a:ext>
            </a:extLst>
          </p:cNvPr>
          <p:cNvCxnSpPr/>
          <p:nvPr/>
        </p:nvCxnSpPr>
        <p:spPr>
          <a:xfrm>
            <a:off x="4572000" y="1958975"/>
            <a:ext cx="0" cy="406209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  <a:alpha val="52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utoShape 6" descr="\mathcal{L}(\theta) = f_{\theta}(x_1, x_2, \cdots, x_n)">
            <a:extLst>
              <a:ext uri="{FF2B5EF4-FFF2-40B4-BE49-F238E27FC236}">
                <a16:creationId xmlns:a16="http://schemas.microsoft.com/office/drawing/2014/main" id="{176531EF-D52F-4E41-8E8F-885B49A018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EC446C-6E35-4CBE-BDA8-61CD406081FE}"/>
              </a:ext>
            </a:extLst>
          </p:cNvPr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9" name="TextBox 18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E9886A9D-7C38-4CF2-8646-6A622B162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385" y="4077072"/>
            <a:ext cx="3377530" cy="3752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8D45FDD-5816-42B1-9774-A8608512ED31}"/>
              </a:ext>
            </a:extLst>
          </p:cNvPr>
          <p:cNvSpPr txBox="1"/>
          <p:nvPr/>
        </p:nvSpPr>
        <p:spPr>
          <a:xfrm>
            <a:off x="4869650" y="3581400"/>
            <a:ext cx="1721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가능도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함수식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1FFACDD-2044-4F24-B274-43A6F2DFD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566378"/>
            <a:ext cx="2009716" cy="64245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F70120-A593-45A2-98B3-F8AB7C412A8E}"/>
              </a:ext>
            </a:extLst>
          </p:cNvPr>
          <p:cNvSpPr/>
          <p:nvPr/>
        </p:nvSpPr>
        <p:spPr>
          <a:xfrm>
            <a:off x="558480" y="2950458"/>
            <a:ext cx="38884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어떤 확률 변수에서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표집한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값들을 토대로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확률 변수의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모수를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구하는 방법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어떤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모수가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주어졌을 때 원하는 값들이 나올 확률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최대로 만드는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모수를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선택하는 방법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점추정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방식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6D1276A-5B62-4887-B425-3867C51595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583" y="2355321"/>
            <a:ext cx="395287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7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-27305"/>
            <a:ext cx="9144635" cy="864870"/>
          </a:xfrm>
          <a:prstGeom prst="rect">
            <a:avLst/>
          </a:prstGeom>
          <a:solidFill>
            <a:srgbClr val="3A5B90"/>
          </a:solidFill>
          <a:ln w="25400" cap="flat" cmpd="sng">
            <a:solidFill>
              <a:srgbClr val="3A5B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5365" cy="635"/>
          </a:xfrm>
          <a:prstGeom prst="line">
            <a:avLst/>
          </a:prstGeom>
          <a:ln w="28575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>
            <a:off x="5147945" y="6433820"/>
            <a:ext cx="3961130" cy="2927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charset="0"/>
                <a:ea typeface="함초롬돋움" charset="0"/>
              </a:rPr>
              <a:t>ⓒ</a:t>
            </a: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</a:rPr>
              <a:t> 2017. SNU Growth Hackers all rights reserved</a:t>
            </a:r>
            <a:endParaRPr lang="ko-KR" altLang="en-US" sz="1300" b="0" cap="none" dirty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827405" y="1124585"/>
            <a:ext cx="144780" cy="504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1043305" y="1156970"/>
            <a:ext cx="5591595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최대우도추정법</a:t>
            </a:r>
            <a:r>
              <a:rPr lang="en-US" altLang="ko-KR" sz="2400" b="1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(MLE)</a:t>
            </a:r>
            <a:r>
              <a:rPr lang="ko-KR" altLang="en-US" sz="2400" b="1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과 </a:t>
            </a:r>
            <a:r>
              <a:rPr lang="ko-KR" altLang="en-US" sz="2400" b="1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최소제곱법</a:t>
            </a:r>
            <a:r>
              <a:rPr lang="en-US" altLang="ko-KR" sz="2400" b="1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(LSE)</a:t>
            </a:r>
            <a:endParaRPr lang="ko-KR" altLang="en-US" sz="2400" b="1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788C7-28FB-4E1D-9D79-69BC25F5D330}"/>
              </a:ext>
            </a:extLst>
          </p:cNvPr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B6B723-02F0-4BD6-8968-3DF2688012B9}"/>
              </a:ext>
            </a:extLst>
          </p:cNvPr>
          <p:cNvSpPr/>
          <p:nvPr/>
        </p:nvSpPr>
        <p:spPr>
          <a:xfrm>
            <a:off x="7247355" y="6093876"/>
            <a:ext cx="16850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http://dermabae.tistory.com/188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C3100D-0F87-411F-9A28-62A72D8C7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3" t="42476" r="32675" b="16384"/>
          <a:stretch/>
        </p:blipFill>
        <p:spPr>
          <a:xfrm>
            <a:off x="1176611" y="2560538"/>
            <a:ext cx="6790437" cy="2524646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9" name="TextBox 18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3172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460" y="186372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목차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7" name="TextBox 6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15510" y="2060848"/>
            <a:ext cx="8712979" cy="3046989"/>
            <a:chOff x="423155" y="1268759"/>
            <a:chExt cx="11610248" cy="3046989"/>
          </a:xfrm>
        </p:grpSpPr>
        <p:sp>
          <p:nvSpPr>
            <p:cNvPr id="11" name="TextBox 10"/>
            <p:cNvSpPr txBox="1"/>
            <p:nvPr/>
          </p:nvSpPr>
          <p:spPr>
            <a:xfrm>
              <a:off x="423155" y="1268760"/>
              <a:ext cx="5805119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다음_SemiBold" panose="02000700060000000000" pitchFamily="2" charset="-127"/>
                  <a:ea typeface="나눔바른고딕" panose="020B0603020101020101"/>
                </a:rPr>
                <a:t>1.  </a:t>
              </a:r>
              <a:r>
                <a:rPr lang="ko-KR" altLang="en-US" sz="2400" b="1" dirty="0">
                  <a:latin typeface="다음_SemiBold" panose="02000700060000000000" pitchFamily="2" charset="-127"/>
                  <a:ea typeface="나눔바른고딕" panose="020B0603020101020101"/>
                </a:rPr>
                <a:t>단순</a:t>
              </a:r>
              <a:r>
                <a:rPr lang="en-US" altLang="ko-KR" sz="2400" b="1" dirty="0">
                  <a:latin typeface="다음_SemiBold" panose="02000700060000000000" pitchFamily="2" charset="-127"/>
                  <a:ea typeface="나눔바른고딕" panose="020B0603020101020101"/>
                </a:rPr>
                <a:t>, </a:t>
              </a:r>
              <a:r>
                <a:rPr lang="ko-KR" altLang="en-US" sz="2400" b="1" dirty="0">
                  <a:latin typeface="다음_SemiBold" panose="02000700060000000000" pitchFamily="2" charset="-127"/>
                  <a:ea typeface="나눔바른고딕" panose="020B0603020101020101"/>
                </a:rPr>
                <a:t>다중 회귀분석</a:t>
              </a:r>
              <a:endParaRPr lang="en-US" altLang="ko-KR" sz="2400" b="1" dirty="0">
                <a:latin typeface="다음_SemiBold" panose="02000700060000000000" pitchFamily="2" charset="-127"/>
                <a:ea typeface="나눔바른고딕" panose="020B0603020101020101"/>
              </a:endParaRPr>
            </a:p>
            <a:p>
              <a:pPr marL="1428750" lvl="2" indent="-5143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다음_SemiBold" panose="02000700060000000000" pitchFamily="2" charset="-127"/>
                  <a:ea typeface="나눔바른고딕" panose="020B0603020101020101"/>
                </a:rPr>
                <a:t>선형 회귀의 의미와 기본 가정</a:t>
              </a:r>
              <a:endParaRPr lang="en-US" altLang="ko-KR" sz="1600" dirty="0">
                <a:latin typeface="다음_SemiBold" panose="02000700060000000000" pitchFamily="2" charset="-127"/>
                <a:ea typeface="나눔바른고딕" panose="020B0603020101020101"/>
              </a:endParaRPr>
            </a:p>
            <a:p>
              <a:pPr marL="1428750" lvl="2" indent="-514350">
                <a:buFont typeface="Arial" panose="020B0604020202020204" pitchFamily="34" charset="0"/>
                <a:buChar char="•"/>
              </a:pPr>
              <a:r>
                <a:rPr lang="ko-KR" altLang="en-US" sz="1600" dirty="0" err="1">
                  <a:latin typeface="다음_SemiBold" panose="02000700060000000000" pitchFamily="2" charset="-127"/>
                  <a:ea typeface="나눔바른고딕" panose="020B0603020101020101"/>
                </a:rPr>
                <a:t>최소제곱법</a:t>
              </a:r>
              <a:endParaRPr lang="en-US" altLang="ko-KR" sz="1600" dirty="0">
                <a:latin typeface="다음_SemiBold" panose="02000700060000000000" pitchFamily="2" charset="-127"/>
                <a:ea typeface="나눔바른고딕" panose="020B0603020101020101"/>
              </a:endParaRPr>
            </a:p>
            <a:p>
              <a:pPr marL="1428750" lvl="2" indent="-514350">
                <a:buFont typeface="Arial" panose="020B0604020202020204" pitchFamily="34" charset="0"/>
                <a:buChar char="•"/>
              </a:pPr>
              <a:r>
                <a:rPr lang="ko-KR" altLang="en-US" sz="1600" dirty="0" err="1">
                  <a:latin typeface="다음_SemiBold" panose="02000700060000000000" pitchFamily="2" charset="-127"/>
                  <a:ea typeface="나눔바른고딕" panose="020B0603020101020101"/>
                </a:rPr>
                <a:t>경사하강법</a:t>
              </a:r>
              <a:endParaRPr lang="en-US" altLang="ko-KR" sz="1600" dirty="0">
                <a:latin typeface="다음_SemiBold" panose="02000700060000000000" pitchFamily="2" charset="-127"/>
                <a:ea typeface="나눔바른고딕" panose="020B0603020101020101"/>
              </a:endParaRPr>
            </a:p>
            <a:p>
              <a:pPr marL="1428750" lvl="2" indent="-514350">
                <a:buFont typeface="Arial" panose="020B0604020202020204" pitchFamily="34" charset="0"/>
                <a:buChar char="•"/>
              </a:pPr>
              <a:r>
                <a:rPr lang="ko-KR" altLang="en-US" sz="1600" dirty="0" err="1" smtClean="0">
                  <a:latin typeface="다음_SemiBold" panose="02000700060000000000" pitchFamily="2" charset="-127"/>
                  <a:ea typeface="나눔바른고딕" panose="020B0603020101020101"/>
                </a:rPr>
                <a:t>결정</a:t>
              </a:r>
              <a:r>
                <a:rPr lang="ko-KR" altLang="en-US" sz="1600" dirty="0" err="1" smtClean="0">
                  <a:latin typeface="다음_SemiBold" panose="02000700060000000000" pitchFamily="2" charset="-127"/>
                  <a:ea typeface="나눔바른고딕" panose="020B0603020101020101"/>
                </a:rPr>
                <a:t>계수</a:t>
              </a:r>
              <a:r>
                <a:rPr lang="en-US" altLang="ko-KR" sz="1600" dirty="0" smtClean="0">
                  <a:latin typeface="다음_SemiBold" panose="02000700060000000000" pitchFamily="2" charset="-127"/>
                  <a:ea typeface="나눔바른고딕" panose="020B0603020101020101"/>
                </a:rPr>
                <a:t>(</a:t>
              </a:r>
              <a:r>
                <a:rPr lang="en-US" altLang="ko-KR" sz="1600" dirty="0">
                  <a:latin typeface="다음_SemiBold" panose="02000700060000000000" pitchFamily="2" charset="-127"/>
                  <a:ea typeface="나눔바른고딕" panose="020B0603020101020101"/>
                </a:rPr>
                <a:t>R</a:t>
              </a:r>
              <a:r>
                <a:rPr lang="en-US" altLang="ko-KR" sz="1600" baseline="30000" dirty="0" smtClean="0">
                  <a:latin typeface="다음_SemiBold" panose="02000700060000000000" pitchFamily="2" charset="-127"/>
                  <a:ea typeface="나눔바른고딕" panose="020B0603020101020101"/>
                </a:rPr>
                <a:t>2</a:t>
              </a:r>
              <a:r>
                <a:rPr lang="en-US" altLang="ko-KR" sz="1600" dirty="0">
                  <a:latin typeface="다음_SemiBold" panose="02000700060000000000" pitchFamily="2" charset="-127"/>
                  <a:ea typeface="나눔바른고딕" panose="020B0603020101020101"/>
                </a:rPr>
                <a:t>)</a:t>
              </a:r>
            </a:p>
            <a:p>
              <a:pPr marL="1428750" lvl="2" indent="-5143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다음_SemiBold" panose="02000700060000000000" pitchFamily="2" charset="-127"/>
                  <a:ea typeface="나눔바른고딕" panose="020B0603020101020101"/>
                </a:rPr>
                <a:t>최대우도측정법</a:t>
              </a:r>
              <a:endParaRPr lang="en-US" altLang="ko-KR" sz="1600" dirty="0">
                <a:latin typeface="다음_SemiBold" panose="02000700060000000000" pitchFamily="2" charset="-127"/>
                <a:ea typeface="나눔바른고딕" panose="020B0603020101020101"/>
              </a:endParaRPr>
            </a:p>
            <a:p>
              <a:pPr marL="1428750" lvl="2" indent="-5143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다음_SemiBold" panose="02000700060000000000" pitchFamily="2" charset="-127"/>
                  <a:ea typeface="나눔바른고딕" panose="020B0603020101020101"/>
                </a:rPr>
                <a:t>정규화</a:t>
              </a:r>
              <a:endParaRPr lang="en-US" altLang="ko-KR" sz="1600" dirty="0">
                <a:latin typeface="다음_SemiBold" panose="02000700060000000000" pitchFamily="2" charset="-127"/>
                <a:ea typeface="나눔바른고딕" panose="020B0603020101020101"/>
              </a:endParaRPr>
            </a:p>
            <a:p>
              <a:pPr lvl="2"/>
              <a:endParaRPr lang="en-US" altLang="ko-KR" sz="1600" dirty="0">
                <a:latin typeface="다음_SemiBold" panose="02000700060000000000" pitchFamily="2" charset="-127"/>
                <a:ea typeface="나눔바른고딕" panose="020B0603020101020101"/>
              </a:endParaRPr>
            </a:p>
            <a:p>
              <a:r>
                <a:rPr lang="en-US" altLang="ko-KR" sz="2400" b="1" dirty="0">
                  <a:latin typeface="다음_SemiBold" panose="02000700060000000000" pitchFamily="2" charset="-127"/>
                  <a:ea typeface="나눔바른고딕" panose="020B0603020101020101"/>
                </a:rPr>
                <a:t>2.  </a:t>
              </a:r>
              <a:r>
                <a:rPr lang="ko-KR" altLang="en-US" sz="2400" b="1" dirty="0" err="1">
                  <a:latin typeface="다음_SemiBold" panose="02000700060000000000" pitchFamily="2" charset="-127"/>
                  <a:ea typeface="나눔바른고딕" panose="020B0603020101020101"/>
                </a:rPr>
                <a:t>로지스틱</a:t>
              </a:r>
              <a:r>
                <a:rPr lang="ko-KR" altLang="en-US" sz="2400" b="1" dirty="0">
                  <a:latin typeface="다음_SemiBold" panose="02000700060000000000" pitchFamily="2" charset="-127"/>
                  <a:ea typeface="나눔바른고딕" panose="020B0603020101020101"/>
                </a:rPr>
                <a:t> 회귀분석</a:t>
              </a:r>
              <a:endParaRPr lang="en-US" altLang="ko-KR" sz="2400" b="1" dirty="0">
                <a:latin typeface="다음_SemiBold" panose="02000700060000000000" pitchFamily="2" charset="-127"/>
                <a:ea typeface="나눔바른고딕" panose="020B0603020101020101"/>
              </a:endParaRPr>
            </a:p>
            <a:p>
              <a:pPr marL="1428750" lvl="2" indent="-514350">
                <a:buFont typeface="Arial" panose="020B0604020202020204" pitchFamily="34" charset="0"/>
                <a:buChar char="•"/>
              </a:pPr>
              <a:r>
                <a:rPr lang="ko-KR" altLang="en-US" sz="1600" dirty="0" err="1">
                  <a:latin typeface="다음_SemiBold" panose="02000700060000000000" pitchFamily="2" charset="-127"/>
                  <a:ea typeface="나눔바른고딕" panose="020B0603020101020101"/>
                </a:rPr>
                <a:t>로지스틱</a:t>
              </a:r>
              <a:r>
                <a:rPr lang="ko-KR" altLang="en-US" sz="1600" dirty="0">
                  <a:latin typeface="다음_SemiBold" panose="02000700060000000000" pitchFamily="2" charset="-127"/>
                  <a:ea typeface="나눔바른고딕" panose="020B0603020101020101"/>
                </a:rPr>
                <a:t> 회귀분석의 의미</a:t>
              </a:r>
              <a:endParaRPr lang="en-US" altLang="ko-KR" sz="1600" dirty="0">
                <a:latin typeface="다음_SemiBold" panose="02000700060000000000" pitchFamily="2" charset="-127"/>
                <a:ea typeface="나눔바른고딕" panose="020B0603020101020101"/>
              </a:endParaRPr>
            </a:p>
            <a:p>
              <a:pPr marL="1428750" lvl="2" indent="-514350">
                <a:buFont typeface="Arial" panose="020B0604020202020204" pitchFamily="34" charset="0"/>
                <a:buChar char="•"/>
              </a:pPr>
              <a:r>
                <a:rPr lang="ko-KR" altLang="en-US" sz="1600" dirty="0" err="1">
                  <a:latin typeface="다음_SemiBold" panose="02000700060000000000" pitchFamily="2" charset="-127"/>
                  <a:ea typeface="나눔바른고딕" panose="020B0603020101020101"/>
                </a:rPr>
                <a:t>로지스틱</a:t>
              </a:r>
              <a:r>
                <a:rPr lang="en-US" altLang="ko-KR" sz="1600" dirty="0">
                  <a:latin typeface="다음_SemiBold" panose="02000700060000000000" pitchFamily="2" charset="-127"/>
                  <a:ea typeface="나눔바른고딕" panose="020B0603020101020101"/>
                </a:rPr>
                <a:t> </a:t>
              </a:r>
              <a:r>
                <a:rPr lang="ko-KR" altLang="en-US" sz="1600" dirty="0">
                  <a:latin typeface="다음_SemiBold" panose="02000700060000000000" pitchFamily="2" charset="-127"/>
                  <a:ea typeface="나눔바른고딕" panose="020B0603020101020101"/>
                </a:rPr>
                <a:t>함수의 도출</a:t>
              </a:r>
              <a:endParaRPr lang="en-US" altLang="ko-KR" sz="1600" dirty="0">
                <a:latin typeface="다음_SemiBold" panose="02000700060000000000" pitchFamily="2" charset="-127"/>
                <a:ea typeface="나눔바른고딕" panose="020B0603020101020101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28279" y="1268759"/>
              <a:ext cx="5805124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다음_SemiBold" panose="02000700060000000000" pitchFamily="2" charset="-127"/>
                  <a:ea typeface="나눔바른고딕" panose="020B0603020101020101"/>
                </a:rPr>
                <a:t>3.  SVM</a:t>
              </a:r>
            </a:p>
            <a:p>
              <a:pPr marL="1428750" lvl="2" indent="-5143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다음_SemiBold" panose="02000700060000000000" pitchFamily="2" charset="-127"/>
                  <a:ea typeface="나눔바른고딕" panose="020B0603020101020101"/>
                </a:rPr>
                <a:t>Vector</a:t>
              </a:r>
              <a:r>
                <a:rPr lang="ko-KR" altLang="en-US" sz="1600" dirty="0">
                  <a:latin typeface="다음_SemiBold" panose="02000700060000000000" pitchFamily="2" charset="-127"/>
                  <a:ea typeface="나눔바른고딕" panose="020B0603020101020101"/>
                </a:rPr>
                <a:t>와 </a:t>
              </a:r>
              <a:r>
                <a:rPr lang="ko-KR" altLang="en-US" sz="1600" dirty="0" err="1">
                  <a:latin typeface="다음_SemiBold" panose="02000700060000000000" pitchFamily="2" charset="-127"/>
                  <a:ea typeface="나눔바른고딕" panose="020B0603020101020101"/>
                </a:rPr>
                <a:t>초평면의</a:t>
              </a:r>
              <a:r>
                <a:rPr lang="ko-KR" altLang="en-US" sz="1600" dirty="0">
                  <a:latin typeface="다음_SemiBold" panose="02000700060000000000" pitchFamily="2" charset="-127"/>
                  <a:ea typeface="나눔바른고딕" panose="020B0603020101020101"/>
                </a:rPr>
                <a:t> 이해</a:t>
              </a:r>
              <a:endParaRPr lang="en-US" altLang="ko-KR" sz="1600" dirty="0">
                <a:latin typeface="다음_SemiBold" panose="02000700060000000000" pitchFamily="2" charset="-127"/>
                <a:ea typeface="나눔바른고딕" panose="020B0603020101020101"/>
              </a:endParaRPr>
            </a:p>
            <a:p>
              <a:pPr marL="1428750" lvl="2" indent="-5143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다음_SemiBold" panose="02000700060000000000" pitchFamily="2" charset="-127"/>
                  <a:ea typeface="나눔바른고딕" panose="020B0603020101020101"/>
                </a:rPr>
                <a:t>Lagrange </a:t>
              </a:r>
              <a:r>
                <a:rPr lang="ko-KR" altLang="en-US" sz="1600" dirty="0">
                  <a:latin typeface="다음_SemiBold" panose="02000700060000000000" pitchFamily="2" charset="-127"/>
                  <a:ea typeface="나눔바른고딕" panose="020B0603020101020101"/>
                </a:rPr>
                <a:t>함수</a:t>
              </a:r>
              <a:endParaRPr lang="en-US" altLang="ko-KR" sz="1600" dirty="0">
                <a:latin typeface="다음_SemiBold" panose="02000700060000000000" pitchFamily="2" charset="-127"/>
                <a:ea typeface="나눔바른고딕" panose="020B0603020101020101"/>
              </a:endParaRPr>
            </a:p>
            <a:p>
              <a:pPr marL="1428750" lvl="2" indent="-5143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다음_SemiBold" panose="02000700060000000000" pitchFamily="2" charset="-127"/>
                  <a:ea typeface="나눔바른고딕" panose="020B0603020101020101"/>
                </a:rPr>
                <a:t>Kernel Trick</a:t>
              </a:r>
            </a:p>
            <a:p>
              <a:pPr marL="1428750" lvl="2" indent="-5143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다음_SemiBold" panose="02000700060000000000" pitchFamily="2" charset="-127"/>
                  <a:ea typeface="나눔바른고딕" panose="020B0603020101020101"/>
                </a:rPr>
                <a:t>예제</a:t>
              </a:r>
              <a:endParaRPr lang="en-US" altLang="ko-KR" sz="1600" dirty="0">
                <a:latin typeface="다음_SemiBold" panose="02000700060000000000" pitchFamily="2" charset="-127"/>
                <a:ea typeface="나눔바른고딕" panose="020B0603020101020101"/>
              </a:endParaRPr>
            </a:p>
            <a:p>
              <a:pPr marL="1428750" lvl="2" indent="-514350">
                <a:buFont typeface="Arial" panose="020B0604020202020204" pitchFamily="34" charset="0"/>
                <a:buChar char="•"/>
              </a:pPr>
              <a:endParaRPr lang="en-US" altLang="ko-KR" sz="1600" dirty="0">
                <a:latin typeface="다음_SemiBold" panose="02000700060000000000" pitchFamily="2" charset="-127"/>
                <a:ea typeface="나눔바른고딕" panose="020B0603020101020101"/>
              </a:endParaRPr>
            </a:p>
            <a:p>
              <a:pPr marL="1428750" lvl="2" indent="-514350">
                <a:buFont typeface="Arial" panose="020B0604020202020204" pitchFamily="34" charset="0"/>
                <a:buChar char="•"/>
              </a:pPr>
              <a:endParaRPr lang="en-US" altLang="ko-KR" sz="1600" dirty="0">
                <a:latin typeface="다음_SemiBold" panose="02000700060000000000" pitchFamily="2" charset="-127"/>
                <a:ea typeface="나눔바른고딕" panose="020B0603020101020101"/>
              </a:endParaRPr>
            </a:p>
            <a:p>
              <a:pPr marL="1428750" lvl="2" indent="-514350">
                <a:buFont typeface="Arial" panose="020B0604020202020204" pitchFamily="34" charset="0"/>
                <a:buChar char="•"/>
              </a:pPr>
              <a:endParaRPr lang="en-US" altLang="ko-KR" sz="1600" dirty="0">
                <a:latin typeface="다음_SemiBold" panose="02000700060000000000" pitchFamily="2" charset="-127"/>
                <a:ea typeface="나눔바른고딕" panose="020B0603020101020101"/>
              </a:endParaRPr>
            </a:p>
            <a:p>
              <a:r>
                <a:rPr lang="en-US" altLang="ko-KR" sz="2400" b="1" dirty="0">
                  <a:latin typeface="다음_SemiBold" panose="02000700060000000000" pitchFamily="2" charset="-127"/>
                  <a:ea typeface="나눔바른고딕" panose="020B0603020101020101"/>
                </a:rPr>
                <a:t>4.  Code &amp; 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3776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-27305"/>
            <a:ext cx="9144635" cy="864870"/>
          </a:xfrm>
          <a:prstGeom prst="rect">
            <a:avLst/>
          </a:prstGeom>
          <a:solidFill>
            <a:srgbClr val="3A5B90"/>
          </a:solidFill>
          <a:ln w="25400" cap="flat" cmpd="sng">
            <a:solidFill>
              <a:srgbClr val="3A5B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5365" cy="635"/>
          </a:xfrm>
          <a:prstGeom prst="line">
            <a:avLst/>
          </a:prstGeom>
          <a:ln w="28575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>
            <a:off x="5147945" y="6433820"/>
            <a:ext cx="3961130" cy="2927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charset="0"/>
                <a:ea typeface="함초롬돋움" charset="0"/>
              </a:rPr>
              <a:t>ⓒ</a:t>
            </a: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</a:rPr>
              <a:t> 2017. SNU Growth Hackers all rights reserved</a:t>
            </a:r>
            <a:endParaRPr lang="ko-KR" altLang="en-US" sz="1300" b="0" cap="none" dirty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827405" y="1124585"/>
            <a:ext cx="144780" cy="504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1043305" y="1156970"/>
            <a:ext cx="2218877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Regularization</a:t>
            </a:r>
            <a:endParaRPr lang="ko-KR" altLang="en-US" sz="2400" b="1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13224E-DB44-4DD5-A8F5-BD0BB84EAE64}"/>
              </a:ext>
            </a:extLst>
          </p:cNvPr>
          <p:cNvSpPr txBox="1">
            <a:spLocks/>
          </p:cNvSpPr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31DA3E-ECAB-4706-A453-83C80B72ED45}"/>
              </a:ext>
            </a:extLst>
          </p:cNvPr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A8AD37-A364-46B0-8D49-9385C102F1EE}"/>
              </a:ext>
            </a:extLst>
          </p:cNvPr>
          <p:cNvSpPr/>
          <p:nvPr/>
        </p:nvSpPr>
        <p:spPr>
          <a:xfrm>
            <a:off x="1239445" y="1760496"/>
            <a:ext cx="5780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정규화란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이상현상이 발생하지 않도록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관련이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있는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속성들로만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릴레이션을 분해하는 과정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베타가 커지면 커질수록 해당 모델에게 페널티를 주는 방법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21" name="TextBox 20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0F965DD-E40F-411B-8EEF-B2FA31A7F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38" t="17334" r="16299" b="20587"/>
          <a:stretch/>
        </p:blipFill>
        <p:spPr>
          <a:xfrm>
            <a:off x="1788114" y="2591493"/>
            <a:ext cx="6949114" cy="35899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F0EFBED-11B1-433F-ADB7-5B220B362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6" y="4036993"/>
            <a:ext cx="4323108" cy="239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47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B31CC2-9BEB-4287-A6B6-2B642CD13A98}"/>
              </a:ext>
            </a:extLst>
          </p:cNvPr>
          <p:cNvSpPr>
            <a:spLocks/>
          </p:cNvSpPr>
          <p:nvPr/>
        </p:nvSpPr>
        <p:spPr>
          <a:xfrm>
            <a:off x="0" y="-27305"/>
            <a:ext cx="9144635" cy="864870"/>
          </a:xfrm>
          <a:prstGeom prst="rect">
            <a:avLst/>
          </a:prstGeom>
          <a:solidFill>
            <a:srgbClr val="3A5B90"/>
          </a:solidFill>
          <a:ln w="25400" cap="flat" cmpd="sng">
            <a:solidFill>
              <a:srgbClr val="3A5B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A8E1E43-E2A1-4AD2-8051-E92B1E5BEEC4}"/>
              </a:ext>
            </a:extLst>
          </p:cNvPr>
          <p:cNvCxnSpPr/>
          <p:nvPr/>
        </p:nvCxnSpPr>
        <p:spPr>
          <a:xfrm>
            <a:off x="251460" y="6597650"/>
            <a:ext cx="4825365" cy="635"/>
          </a:xfrm>
          <a:prstGeom prst="line">
            <a:avLst/>
          </a:prstGeom>
          <a:ln w="28575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6FDCB-A107-4027-B60F-67D7E74CB3DE}"/>
              </a:ext>
            </a:extLst>
          </p:cNvPr>
          <p:cNvSpPr txBox="1">
            <a:spLocks/>
          </p:cNvSpPr>
          <p:nvPr/>
        </p:nvSpPr>
        <p:spPr>
          <a:xfrm>
            <a:off x="5147945" y="6433820"/>
            <a:ext cx="3961130" cy="2927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charset="0"/>
                <a:ea typeface="함초롬돋움" charset="0"/>
              </a:rPr>
              <a:t>ⓒ</a:t>
            </a: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</a:rPr>
              <a:t> 2017. SNU Growth Hackers all rights reserved</a:t>
            </a:r>
            <a:endParaRPr lang="ko-KR" altLang="en-US" sz="1300" b="0" cap="none" dirty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ADFD58-8927-4B13-AB1E-5E47A841DDAB}"/>
              </a:ext>
            </a:extLst>
          </p:cNvPr>
          <p:cNvSpPr>
            <a:spLocks/>
          </p:cNvSpPr>
          <p:nvPr/>
        </p:nvSpPr>
        <p:spPr>
          <a:xfrm>
            <a:off x="827405" y="1124585"/>
            <a:ext cx="144780" cy="504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4EA4D-4324-4AC4-A1FC-DB4B77CFDA4F}"/>
              </a:ext>
            </a:extLst>
          </p:cNvPr>
          <p:cNvSpPr txBox="1">
            <a:spLocks/>
          </p:cNvSpPr>
          <p:nvPr/>
        </p:nvSpPr>
        <p:spPr>
          <a:xfrm>
            <a:off x="1043305" y="1156970"/>
            <a:ext cx="2218877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Regularization</a:t>
            </a:r>
            <a:endParaRPr lang="ko-KR" altLang="en-US" sz="2400" b="1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4834E9-DBD5-4400-9E82-BDE5DD5AFAC0}"/>
              </a:ext>
            </a:extLst>
          </p:cNvPr>
          <p:cNvSpPr txBox="1">
            <a:spLocks/>
          </p:cNvSpPr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44933E-7F07-484C-B3F1-2E4DD0E17866}"/>
              </a:ext>
            </a:extLst>
          </p:cNvPr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4" name="TextBox 13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B40C8C8-EF43-41D6-9D84-CC4EA5E5A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13" t="17785" r="19288" b="16384"/>
          <a:stretch/>
        </p:blipFill>
        <p:spPr>
          <a:xfrm>
            <a:off x="1331640" y="1891710"/>
            <a:ext cx="6913070" cy="406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96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8B28F1-E543-470F-8897-B22989556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75454"/>
            <a:ext cx="8024345" cy="44644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07AA9C5-1D5A-45E4-98FA-4581E9602589}"/>
              </a:ext>
            </a:extLst>
          </p:cNvPr>
          <p:cNvSpPr>
            <a:spLocks/>
          </p:cNvSpPr>
          <p:nvPr/>
        </p:nvSpPr>
        <p:spPr>
          <a:xfrm>
            <a:off x="0" y="-27305"/>
            <a:ext cx="9144635" cy="864870"/>
          </a:xfrm>
          <a:prstGeom prst="rect">
            <a:avLst/>
          </a:prstGeom>
          <a:solidFill>
            <a:srgbClr val="3A5B90"/>
          </a:solidFill>
          <a:ln w="25400" cap="flat" cmpd="sng">
            <a:solidFill>
              <a:srgbClr val="3A5B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150C32D-B15F-4F0E-972A-A6002C49F637}"/>
              </a:ext>
            </a:extLst>
          </p:cNvPr>
          <p:cNvCxnSpPr/>
          <p:nvPr/>
        </p:nvCxnSpPr>
        <p:spPr>
          <a:xfrm>
            <a:off x="251460" y="6597650"/>
            <a:ext cx="4825365" cy="635"/>
          </a:xfrm>
          <a:prstGeom prst="line">
            <a:avLst/>
          </a:prstGeom>
          <a:ln w="28575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C0CDB5F-5710-46BD-AA13-B3E98616F73B}"/>
              </a:ext>
            </a:extLst>
          </p:cNvPr>
          <p:cNvSpPr txBox="1">
            <a:spLocks/>
          </p:cNvSpPr>
          <p:nvPr/>
        </p:nvSpPr>
        <p:spPr>
          <a:xfrm>
            <a:off x="5147945" y="6433820"/>
            <a:ext cx="3961130" cy="2927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charset="0"/>
                <a:ea typeface="함초롬돋움" charset="0"/>
              </a:rPr>
              <a:t>ⓒ</a:t>
            </a: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</a:rPr>
              <a:t> 2017. SNU Growth Hackers all rights reserved</a:t>
            </a:r>
            <a:endParaRPr lang="ko-KR" altLang="en-US" sz="1300" b="0" cap="none" dirty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4F2F36-3B74-445E-83C1-6C226CB12E26}"/>
              </a:ext>
            </a:extLst>
          </p:cNvPr>
          <p:cNvSpPr>
            <a:spLocks/>
          </p:cNvSpPr>
          <p:nvPr/>
        </p:nvSpPr>
        <p:spPr>
          <a:xfrm>
            <a:off x="827405" y="1124585"/>
            <a:ext cx="144780" cy="504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5CAC06-C056-47F8-A2D8-22DA1C4048AC}"/>
              </a:ext>
            </a:extLst>
          </p:cNvPr>
          <p:cNvSpPr txBox="1">
            <a:spLocks/>
          </p:cNvSpPr>
          <p:nvPr/>
        </p:nvSpPr>
        <p:spPr>
          <a:xfrm>
            <a:off x="1043305" y="1156970"/>
            <a:ext cx="2218877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Regularization</a:t>
            </a:r>
            <a:endParaRPr lang="ko-KR" altLang="en-US" sz="2400" b="1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48C06-B995-4900-8AA5-CA36AB113AE3}"/>
              </a:ext>
            </a:extLst>
          </p:cNvPr>
          <p:cNvSpPr txBox="1">
            <a:spLocks/>
          </p:cNvSpPr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65D81C-1AE9-47C5-9680-421D09F6BEB4}"/>
              </a:ext>
            </a:extLst>
          </p:cNvPr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5" name="TextBox 14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4756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02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608" y="260648"/>
            <a:ext cx="312297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cap="none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로지스틱</a:t>
            </a:r>
            <a:r>
              <a:rPr lang="ko-KR" altLang="en-US" sz="2800" b="1" cap="none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 회귀분석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66C7794-2ABD-4D57-A04B-2DB9B3E10BEE}"/>
              </a:ext>
            </a:extLst>
          </p:cNvPr>
          <p:cNvSpPr/>
          <p:nvPr/>
        </p:nvSpPr>
        <p:spPr>
          <a:xfrm>
            <a:off x="416380" y="624563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: http://blog.naver.com/gracestock_1/120200940170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108" y="4063859"/>
            <a:ext cx="2016224" cy="7200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20148" y="4248970"/>
            <a:ext cx="14401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</a:rPr>
              <a:t>연속형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</a:rPr>
              <a:t> 자료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465921" y="3088223"/>
            <a:ext cx="2016224" cy="7200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465921" y="4987003"/>
            <a:ext cx="2016224" cy="7200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0128" y="1997409"/>
            <a:ext cx="2093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나눔고딕"/>
                <a:ea typeface="나눔고딕"/>
              </a:rPr>
              <a:t>영향을 주는 변수</a:t>
            </a:r>
            <a:endParaRPr lang="en-US" altLang="ko-KR" sz="1500" b="1" dirty="0">
              <a:latin typeface="나눔고딕"/>
              <a:ea typeface="나눔고딕"/>
            </a:endParaRPr>
          </a:p>
          <a:p>
            <a:r>
              <a:rPr lang="en-US" altLang="ko-KR" sz="1500" b="1" dirty="0">
                <a:latin typeface="나눔고딕"/>
                <a:ea typeface="나눔고딕"/>
              </a:rPr>
              <a:t>    (</a:t>
            </a:r>
            <a:r>
              <a:rPr lang="ko-KR" altLang="en-US" sz="1500" b="1" dirty="0">
                <a:latin typeface="나눔고딕"/>
                <a:ea typeface="나눔고딕"/>
              </a:rPr>
              <a:t>독립 변수</a:t>
            </a:r>
            <a:r>
              <a:rPr lang="en-US" altLang="ko-KR" sz="1500" b="1" dirty="0">
                <a:latin typeface="나눔고딕"/>
                <a:ea typeface="나눔고딕"/>
              </a:rPr>
              <a:t>)</a:t>
            </a:r>
            <a:r>
              <a:rPr lang="ko-KR" altLang="en-US" sz="1500" b="1" dirty="0">
                <a:latin typeface="나눔고딕"/>
                <a:ea typeface="나눔고딕"/>
              </a:rPr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64212" y="1997409"/>
            <a:ext cx="1675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나눔고딕"/>
                <a:ea typeface="나눔고딕"/>
              </a:rPr>
              <a:t>영향을 받는 변수</a:t>
            </a:r>
            <a:endParaRPr lang="en-US" altLang="ko-KR" sz="1500" b="1" dirty="0">
              <a:latin typeface="나눔고딕"/>
              <a:ea typeface="나눔고딕"/>
            </a:endParaRPr>
          </a:p>
          <a:p>
            <a:r>
              <a:rPr lang="ko-KR" altLang="en-US" sz="1500" b="1" dirty="0">
                <a:latin typeface="나눔고딕"/>
                <a:ea typeface="나눔고딕"/>
              </a:rPr>
              <a:t>    </a:t>
            </a:r>
            <a:r>
              <a:rPr lang="en-US" altLang="ko-KR" sz="1500" b="1" dirty="0">
                <a:latin typeface="나눔고딕"/>
                <a:ea typeface="나눔고딕"/>
              </a:rPr>
              <a:t>(</a:t>
            </a:r>
            <a:r>
              <a:rPr lang="ko-KR" altLang="en-US" sz="1500" b="1" dirty="0">
                <a:latin typeface="나눔고딕"/>
                <a:ea typeface="나눔고딕"/>
              </a:rPr>
              <a:t>종속 변수</a:t>
            </a:r>
            <a:r>
              <a:rPr lang="en-US" altLang="ko-KR" sz="1500" b="1" dirty="0">
                <a:latin typeface="나눔고딕"/>
                <a:ea typeface="나눔고딕"/>
              </a:rPr>
              <a:t>)</a:t>
            </a:r>
            <a:endParaRPr lang="ko-KR" altLang="en-US" sz="1500" b="1" dirty="0">
              <a:latin typeface="나눔고딕"/>
              <a:ea typeface="나눔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97969" y="3305991"/>
            <a:ext cx="14401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 err="1">
                <a:latin typeface="나눔고딕"/>
                <a:ea typeface="나눔고딕"/>
              </a:rPr>
              <a:t>연속형</a:t>
            </a:r>
            <a:r>
              <a:rPr lang="ko-KR" altLang="en-US" sz="1700" b="1" dirty="0">
                <a:latin typeface="나눔고딕"/>
                <a:ea typeface="나눔고딕"/>
              </a:rPr>
              <a:t> 자료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25894" y="5170071"/>
            <a:ext cx="14401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latin typeface="나눔고딕"/>
                <a:ea typeface="나눔고딕"/>
              </a:rPr>
              <a:t>범주형 자료 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489216" y="3097966"/>
            <a:ext cx="2016224" cy="7103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ysClr val="windowText" lastClr="000000"/>
                </a:solidFill>
              </a:rPr>
              <a:t>선형관계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파악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501218" y="4991284"/>
            <a:ext cx="2016224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분류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(Classification)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672204" y="2966005"/>
            <a:ext cx="2048389" cy="1033914"/>
            <a:chOff x="6658797" y="2759839"/>
            <a:chExt cx="2016224" cy="109392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3" name="직사각형 22"/>
            <p:cNvSpPr/>
            <p:nvPr/>
          </p:nvSpPr>
          <p:spPr>
            <a:xfrm>
              <a:off x="6658797" y="2759839"/>
              <a:ext cx="2016224" cy="54615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ysClr val="windowText" lastClr="000000"/>
                  </a:solidFill>
                </a:rPr>
                <a:t>단순 회귀분석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658797" y="3307607"/>
              <a:ext cx="2016224" cy="54615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ysClr val="windowText" lastClr="000000"/>
                  </a:solidFill>
                </a:rPr>
                <a:t>다중 회귀분석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658797" y="4821149"/>
            <a:ext cx="2061796" cy="1051786"/>
            <a:chOff x="6658797" y="2759839"/>
            <a:chExt cx="2016224" cy="109392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7" name="직사각형 36"/>
            <p:cNvSpPr/>
            <p:nvPr/>
          </p:nvSpPr>
          <p:spPr>
            <a:xfrm>
              <a:off x="6658797" y="2759839"/>
              <a:ext cx="2016224" cy="54615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로지스틱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 회귀분석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658797" y="3307607"/>
              <a:ext cx="2016224" cy="54615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</a:rPr>
                <a:t>SVM</a:t>
              </a:r>
              <a:endParaRPr lang="ko-KR" altLang="en-US" sz="16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831109" y="2112826"/>
            <a:ext cx="16753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나눔고딕"/>
                <a:ea typeface="나눔고딕"/>
              </a:rPr>
              <a:t>분석 방법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41" name="TextBox 40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240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02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608" y="260648"/>
            <a:ext cx="312297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로지스틱</a:t>
            </a:r>
            <a:r>
              <a:rPr lang="ko-KR" altLang="en-US" sz="2800" b="1" cap="none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 회귀분석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66C7794-2ABD-4D57-A04B-2DB9B3E10BEE}"/>
              </a:ext>
            </a:extLst>
          </p:cNvPr>
          <p:cNvSpPr/>
          <p:nvPr/>
        </p:nvSpPr>
        <p:spPr>
          <a:xfrm>
            <a:off x="416380" y="624563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: http://blog.naver.com/gracestock_1/120200940170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7584" y="1628800"/>
            <a:ext cx="374441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 err="1">
                <a:latin typeface="나눔고딕"/>
                <a:ea typeface="나눔고딕"/>
              </a:rPr>
              <a:t>로지스틱</a:t>
            </a:r>
            <a:r>
              <a:rPr lang="ko-KR" altLang="en-US" sz="2300" b="1" dirty="0">
                <a:latin typeface="나눔고딕"/>
                <a:ea typeface="나눔고딕"/>
              </a:rPr>
              <a:t>  회귀분석이란</a:t>
            </a:r>
            <a:r>
              <a:rPr lang="en-US" altLang="ko-KR" sz="2300" b="1" dirty="0">
                <a:latin typeface="나눔고딕"/>
                <a:ea typeface="나눔고딕"/>
              </a:rPr>
              <a:t>?</a:t>
            </a:r>
            <a:endParaRPr lang="ko-KR" altLang="en-US" sz="2300" b="1" dirty="0">
              <a:latin typeface="나눔고딕"/>
              <a:ea typeface="나눔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39730" y="2389961"/>
            <a:ext cx="684463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latin typeface="나눔고딕"/>
                <a:ea typeface="나눔고딕"/>
              </a:rPr>
              <a:t>어떤 사건이 발생하는지 </a:t>
            </a:r>
            <a:r>
              <a:rPr lang="en-US" altLang="ko-KR" sz="1700" dirty="0">
                <a:latin typeface="나눔고딕"/>
                <a:ea typeface="나눔고딕"/>
              </a:rPr>
              <a:t>(</a:t>
            </a:r>
            <a:r>
              <a:rPr lang="ko-KR" altLang="en-US" sz="1700" dirty="0">
                <a:latin typeface="나눔고딕"/>
                <a:ea typeface="나눔고딕"/>
              </a:rPr>
              <a:t>예를 들어</a:t>
            </a:r>
            <a:r>
              <a:rPr lang="en-US" altLang="ko-KR" sz="1700" dirty="0">
                <a:latin typeface="나눔고딕"/>
                <a:ea typeface="나눔고딕"/>
              </a:rPr>
              <a:t>, </a:t>
            </a:r>
            <a:r>
              <a:rPr lang="ko-KR" altLang="en-US" sz="1700" dirty="0">
                <a:latin typeface="나눔고딕"/>
                <a:ea typeface="나눔고딕"/>
              </a:rPr>
              <a:t>구매를 하는지 안 하는지</a:t>
            </a:r>
            <a:r>
              <a:rPr lang="en-US" altLang="ko-KR" sz="1700" dirty="0">
                <a:latin typeface="나눔고딕"/>
                <a:ea typeface="나눔고딕"/>
              </a:rPr>
              <a:t>)</a:t>
            </a:r>
            <a:r>
              <a:rPr lang="ko-KR" altLang="en-US" sz="1700" dirty="0">
                <a:latin typeface="나눔고딕"/>
                <a:ea typeface="나눔고딕"/>
              </a:rPr>
              <a:t>를 직접 예측하는 것이 아니라</a:t>
            </a:r>
            <a:r>
              <a:rPr lang="en-US" altLang="ko-KR" sz="1700" dirty="0">
                <a:latin typeface="나눔고딕"/>
                <a:ea typeface="나눔고딕"/>
              </a:rPr>
              <a:t>, </a:t>
            </a:r>
            <a:r>
              <a:rPr lang="ko-KR" altLang="en-US" sz="1700" dirty="0">
                <a:latin typeface="나눔고딕"/>
                <a:ea typeface="나눔고딕"/>
              </a:rPr>
              <a:t>그 사건이 발생활 확률을 예측한다</a:t>
            </a:r>
            <a:r>
              <a:rPr lang="en-US" altLang="ko-KR" sz="1700" dirty="0">
                <a:latin typeface="나눔고딕"/>
                <a:ea typeface="나눔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700" dirty="0">
                <a:latin typeface="나눔고딕"/>
                <a:ea typeface="나눔고딕"/>
              </a:rPr>
              <a:t>따라서 종속 변수 </a:t>
            </a:r>
            <a:r>
              <a:rPr lang="ko-KR" altLang="en-US" sz="1700" dirty="0" smtClean="0">
                <a:latin typeface="나눔고딕"/>
                <a:ea typeface="나눔고딕"/>
              </a:rPr>
              <a:t>값은 </a:t>
            </a:r>
            <a:r>
              <a:rPr lang="en-US" altLang="ko-KR" sz="1700" dirty="0">
                <a:latin typeface="나눔고딕"/>
                <a:ea typeface="나눔고딕"/>
              </a:rPr>
              <a:t>0</a:t>
            </a:r>
            <a:r>
              <a:rPr lang="ko-KR" altLang="en-US" sz="1700" dirty="0">
                <a:latin typeface="나눔고딕"/>
                <a:ea typeface="나눔고딕"/>
              </a:rPr>
              <a:t>과 </a:t>
            </a:r>
            <a:r>
              <a:rPr lang="en-US" altLang="ko-KR" sz="1700" dirty="0">
                <a:latin typeface="나눔고딕"/>
                <a:ea typeface="나눔고딕"/>
              </a:rPr>
              <a:t>1</a:t>
            </a:r>
            <a:r>
              <a:rPr lang="ko-KR" altLang="en-US" sz="1700" dirty="0">
                <a:latin typeface="나눔고딕"/>
                <a:ea typeface="나눔고딕"/>
              </a:rPr>
              <a:t>사이의 값을 갖는다</a:t>
            </a:r>
            <a:r>
              <a:rPr lang="en-US" altLang="ko-KR" sz="1700" dirty="0">
                <a:latin typeface="나눔고딕"/>
                <a:ea typeface="나눔고딕"/>
              </a:rPr>
              <a:t>. (</a:t>
            </a:r>
            <a:r>
              <a:rPr lang="ko-KR" altLang="en-US" sz="1700" dirty="0">
                <a:latin typeface="나눔고딕"/>
                <a:ea typeface="나눔고딕"/>
              </a:rPr>
              <a:t>일반적으로 이항</a:t>
            </a:r>
            <a:r>
              <a:rPr lang="en-US" altLang="ko-KR" sz="1700" dirty="0">
                <a:latin typeface="나눔고딕"/>
                <a:ea typeface="나눔고딕"/>
              </a:rPr>
              <a:t>, </a:t>
            </a:r>
            <a:r>
              <a:rPr lang="ko-KR" altLang="en-US" sz="1700" dirty="0">
                <a:latin typeface="나눔고딕"/>
                <a:ea typeface="나눔고딕"/>
              </a:rPr>
              <a:t>다항도 존재함</a:t>
            </a:r>
            <a:r>
              <a:rPr lang="en-US" altLang="ko-KR" sz="1700" dirty="0">
                <a:latin typeface="나눔고딕"/>
                <a:ea typeface="나눔고딕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700" dirty="0"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latin typeface="나눔고딕"/>
                <a:ea typeface="나눔고딕"/>
              </a:rPr>
              <a:t>   </a:t>
            </a:r>
            <a:r>
              <a:rPr lang="ko-KR" altLang="en-US" sz="1700" dirty="0">
                <a:latin typeface="나눔고딕"/>
                <a:ea typeface="나눔고딕"/>
              </a:rPr>
              <a:t>즉</a:t>
            </a:r>
            <a:r>
              <a:rPr lang="en-US" altLang="ko-KR" sz="1700" dirty="0">
                <a:latin typeface="나눔고딕"/>
                <a:ea typeface="나눔고딕"/>
              </a:rPr>
              <a:t>, </a:t>
            </a:r>
            <a:r>
              <a:rPr lang="ko-KR" altLang="en-US" sz="1700" dirty="0">
                <a:latin typeface="나눔고딕"/>
                <a:ea typeface="나눔고딕"/>
              </a:rPr>
              <a:t>확률이 </a:t>
            </a:r>
            <a:r>
              <a:rPr lang="en-US" altLang="ko-KR" sz="1700" dirty="0">
                <a:latin typeface="나눔고딕"/>
                <a:ea typeface="나눔고딕"/>
              </a:rPr>
              <a:t>0.5</a:t>
            </a:r>
            <a:r>
              <a:rPr lang="ko-KR" altLang="en-US" sz="1700" dirty="0">
                <a:latin typeface="나눔고딕"/>
                <a:ea typeface="나눔고딕"/>
              </a:rPr>
              <a:t>보다 크면 그 사건이 일어나며</a:t>
            </a:r>
            <a:r>
              <a:rPr lang="en-US" altLang="ko-KR" sz="1700" dirty="0">
                <a:latin typeface="나눔고딕"/>
                <a:ea typeface="나눔고딕"/>
              </a:rPr>
              <a:t>, 0.5</a:t>
            </a:r>
            <a:r>
              <a:rPr lang="ko-KR" altLang="en-US" sz="1700" dirty="0">
                <a:latin typeface="나눔고딕"/>
                <a:ea typeface="나눔고딕"/>
              </a:rPr>
              <a:t>보다 작으면 그 사건이 일어나지 않는 것으로 예측한다</a:t>
            </a:r>
            <a:r>
              <a:rPr lang="en-US" altLang="ko-KR" sz="1700" dirty="0">
                <a:latin typeface="나눔고딕"/>
                <a:ea typeface="나눔고딕"/>
              </a:rPr>
              <a:t>.  </a:t>
            </a:r>
          </a:p>
          <a:p>
            <a:pPr>
              <a:lnSpc>
                <a:spcPct val="150000"/>
              </a:lnSpc>
            </a:pPr>
            <a:endParaRPr lang="en-US" altLang="ko-KR" sz="1700" dirty="0">
              <a:latin typeface="나눔고딕"/>
              <a:ea typeface="나눔고딕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8903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02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608" y="260648"/>
            <a:ext cx="312297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로지스틱</a:t>
            </a:r>
            <a:r>
              <a:rPr lang="ko-KR" altLang="en-US" sz="2800" b="1" cap="none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 회귀분석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5536" y="1381161"/>
            <a:ext cx="21646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나눔고딕"/>
                <a:ea typeface="나눔고딕"/>
              </a:rPr>
              <a:t>선형회귀  분석 </a:t>
            </a:r>
            <a:r>
              <a:rPr lang="en-US" altLang="ko-KR" sz="2300" b="1" dirty="0">
                <a:latin typeface="나눔고딕"/>
                <a:ea typeface="나눔고딕"/>
              </a:rPr>
              <a:t>    </a:t>
            </a:r>
            <a:endParaRPr lang="ko-KR" altLang="en-US" sz="2300" b="1" dirty="0">
              <a:latin typeface="나눔고딕"/>
              <a:ea typeface="나눔고딕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2483768" y="1412776"/>
            <a:ext cx="576064" cy="43204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179758" y="1381161"/>
            <a:ext cx="282278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 err="1">
                <a:latin typeface="나눔고딕"/>
                <a:ea typeface="나눔고딕"/>
              </a:rPr>
              <a:t>로지스틱</a:t>
            </a:r>
            <a:r>
              <a:rPr lang="ko-KR" altLang="en-US" sz="2300" b="1" dirty="0">
                <a:latin typeface="나눔고딕"/>
                <a:ea typeface="나눔고딕"/>
              </a:rPr>
              <a:t>  회귀분석 </a:t>
            </a:r>
            <a:r>
              <a:rPr lang="en-US" altLang="ko-KR" sz="2300" b="1" dirty="0">
                <a:latin typeface="나눔고딕"/>
                <a:ea typeface="나눔고딕"/>
              </a:rPr>
              <a:t>    </a:t>
            </a:r>
            <a:endParaRPr lang="ko-KR" altLang="en-US" sz="2300" b="1" dirty="0">
              <a:latin typeface="나눔고딕"/>
              <a:ea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0416" y="2420888"/>
            <a:ext cx="2164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/>
                <a:ea typeface="나눔고딕"/>
              </a:rPr>
              <a:t>1. </a:t>
            </a:r>
            <a:r>
              <a:rPr lang="ko-KR" altLang="en-US" sz="2000" dirty="0">
                <a:latin typeface="나눔고딕"/>
                <a:ea typeface="나눔고딕"/>
              </a:rPr>
              <a:t>선형 </a:t>
            </a:r>
            <a:r>
              <a:rPr lang="ko-KR" altLang="en-US" sz="2000" dirty="0" err="1">
                <a:latin typeface="나눔고딕"/>
                <a:ea typeface="나눔고딕"/>
              </a:rPr>
              <a:t>회귀식</a:t>
            </a:r>
            <a:endParaRPr lang="ko-KR" altLang="en-US" sz="2000" dirty="0">
              <a:latin typeface="나눔고딕"/>
              <a:ea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3147" y="2840033"/>
            <a:ext cx="3964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/>
                <a:ea typeface="나눔고딕"/>
              </a:rPr>
              <a:t>y = ax + b  ( </a:t>
            </a:r>
            <a:r>
              <a:rPr lang="en-US" altLang="ko-KR" sz="2000" b="1" dirty="0" err="1">
                <a:latin typeface="나눔고딕"/>
                <a:ea typeface="나눔고딕"/>
              </a:rPr>
              <a:t>inf</a:t>
            </a:r>
            <a:r>
              <a:rPr lang="en-US" altLang="ko-KR" sz="2000" b="1" dirty="0">
                <a:latin typeface="나눔고딕"/>
                <a:ea typeface="나눔고딕"/>
              </a:rPr>
              <a:t> &lt;= </a:t>
            </a:r>
            <a:r>
              <a:rPr lang="en-US" altLang="ko-KR" sz="2000" b="1" dirty="0" err="1">
                <a:latin typeface="나눔고딕"/>
                <a:ea typeface="나눔고딕"/>
              </a:rPr>
              <a:t>x,y</a:t>
            </a:r>
            <a:r>
              <a:rPr lang="en-US" altLang="ko-KR" sz="2000" b="1" dirty="0">
                <a:latin typeface="나눔고딕"/>
                <a:ea typeface="나눔고딕"/>
              </a:rPr>
              <a:t> &lt;=</a:t>
            </a:r>
            <a:r>
              <a:rPr lang="en-US" altLang="ko-KR" sz="2000" b="1" dirty="0" err="1">
                <a:latin typeface="나눔고딕"/>
                <a:ea typeface="나눔고딕"/>
              </a:rPr>
              <a:t>inf</a:t>
            </a:r>
            <a:r>
              <a:rPr lang="en-US" altLang="ko-KR" sz="2000" b="1" dirty="0">
                <a:latin typeface="나눔고딕"/>
                <a:ea typeface="나눔고딕"/>
              </a:rPr>
              <a:t> )</a:t>
            </a:r>
            <a:endParaRPr lang="ko-KR" altLang="en-US" sz="2000" b="1" dirty="0">
              <a:latin typeface="나눔고딕"/>
              <a:ea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8711" y="3645024"/>
            <a:ext cx="3697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/>
                <a:ea typeface="나눔고딕"/>
              </a:rPr>
              <a:t>2. Y</a:t>
            </a:r>
            <a:r>
              <a:rPr lang="ko-KR" altLang="en-US" sz="2000" dirty="0">
                <a:latin typeface="나눔고딕"/>
                <a:ea typeface="나눔고딕"/>
              </a:rPr>
              <a:t>를 </a:t>
            </a:r>
            <a:r>
              <a:rPr lang="ko-KR" altLang="en-US" sz="2000" dirty="0" err="1">
                <a:latin typeface="나눔고딕"/>
                <a:ea typeface="나눔고딕"/>
              </a:rPr>
              <a:t>확률값</a:t>
            </a:r>
            <a:r>
              <a:rPr lang="ko-KR" altLang="en-US" sz="2000" dirty="0">
                <a:latin typeface="나눔고딕"/>
                <a:ea typeface="나눔고딕"/>
              </a:rPr>
              <a:t> </a:t>
            </a:r>
            <a:r>
              <a:rPr lang="en-US" altLang="ko-KR" sz="2000" dirty="0">
                <a:latin typeface="나눔고딕"/>
                <a:ea typeface="나눔고딕"/>
              </a:rPr>
              <a:t>p</a:t>
            </a:r>
            <a:r>
              <a:rPr lang="ko-KR" altLang="en-US" sz="2000" dirty="0">
                <a:latin typeface="나눔고딕"/>
                <a:ea typeface="나눔고딕"/>
              </a:rPr>
              <a:t>로 바꾼다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5682" y="4149080"/>
            <a:ext cx="1531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/>
                <a:ea typeface="나눔고딕"/>
              </a:rPr>
              <a:t>P = ax + b   </a:t>
            </a:r>
            <a:endParaRPr lang="ko-KR" altLang="en-US" sz="2000" b="1" dirty="0">
              <a:latin typeface="나눔고딕"/>
              <a:ea typeface="나눔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4745" y="4144728"/>
            <a:ext cx="1979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/>
                <a:ea typeface="나눔고딕"/>
              </a:rPr>
              <a:t>( 0 &lt;= P &lt;=1 )</a:t>
            </a:r>
            <a:endParaRPr lang="ko-KR" altLang="en-US" sz="2000" dirty="0">
              <a:latin typeface="나눔고딕"/>
              <a:ea typeface="나눔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7984" y="4695177"/>
            <a:ext cx="7988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고딕"/>
                <a:ea typeface="나눔고딕"/>
              </a:rPr>
              <a:t>* </a:t>
            </a:r>
            <a:r>
              <a:rPr lang="ko-KR" altLang="en-US" sz="1500" dirty="0">
                <a:latin typeface="나눔고딕"/>
                <a:ea typeface="나눔고딕"/>
              </a:rPr>
              <a:t>좌우항의 범위가 맞지 않으므로 </a:t>
            </a:r>
            <a:r>
              <a:rPr lang="en-US" altLang="ko-KR" sz="1500" dirty="0">
                <a:latin typeface="나눔고딕"/>
                <a:ea typeface="나눔고딕"/>
              </a:rPr>
              <a:t>P</a:t>
            </a:r>
            <a:r>
              <a:rPr lang="ko-KR" altLang="en-US" sz="1500" dirty="0">
                <a:latin typeface="나눔고딕"/>
                <a:ea typeface="나눔고딕"/>
              </a:rPr>
              <a:t>를 변형시켜 </a:t>
            </a:r>
            <a:r>
              <a:rPr lang="ko-KR" altLang="en-US" sz="1500" dirty="0" err="1">
                <a:latin typeface="나눔고딕"/>
                <a:ea typeface="나눔고딕"/>
              </a:rPr>
              <a:t>좌항의</a:t>
            </a:r>
            <a:r>
              <a:rPr lang="ko-KR" altLang="en-US" sz="1500" dirty="0">
                <a:latin typeface="나눔고딕"/>
                <a:ea typeface="나눔고딕"/>
              </a:rPr>
              <a:t> 범위가 무한대로 되도록 한다</a:t>
            </a:r>
            <a:r>
              <a:rPr lang="en-US" altLang="ko-KR" sz="1500" dirty="0">
                <a:latin typeface="나눔고딕"/>
                <a:ea typeface="나눔고딕"/>
              </a:rPr>
              <a:t>.</a:t>
            </a:r>
            <a:endParaRPr lang="ko-KR" altLang="en-US" sz="1500" dirty="0">
              <a:latin typeface="나눔고딕"/>
              <a:ea typeface="나눔고딕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C7794-2ABD-4D57-A04B-2DB9B3E10BEE}"/>
              </a:ext>
            </a:extLst>
          </p:cNvPr>
          <p:cNvSpPr/>
          <p:nvPr/>
        </p:nvSpPr>
        <p:spPr>
          <a:xfrm>
            <a:off x="416380" y="624563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http://kkokkilkon.tistory.com/19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25" name="TextBox 24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9582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02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608" y="260648"/>
            <a:ext cx="312297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로지스틱</a:t>
            </a:r>
            <a:r>
              <a:rPr lang="ko-KR" altLang="en-US" sz="2800" b="1" cap="none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 회귀분석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5536" y="1268760"/>
            <a:ext cx="3339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/>
                <a:ea typeface="나눔고딕"/>
              </a:rPr>
              <a:t>3. P</a:t>
            </a:r>
            <a:r>
              <a:rPr lang="ko-KR" altLang="en-US" sz="2000" dirty="0">
                <a:latin typeface="나눔고딕"/>
                <a:ea typeface="나눔고딕"/>
              </a:rPr>
              <a:t>대신 </a:t>
            </a:r>
            <a:r>
              <a:rPr lang="en-US" altLang="ko-KR" sz="2000" dirty="0">
                <a:latin typeface="나눔고딕"/>
                <a:ea typeface="나눔고딕"/>
              </a:rPr>
              <a:t>Odds</a:t>
            </a:r>
            <a:r>
              <a:rPr lang="ko-KR" altLang="en-US" sz="2000" dirty="0">
                <a:latin typeface="나눔고딕"/>
                <a:ea typeface="나눔고딕"/>
              </a:rPr>
              <a:t>를 넣어보자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C7794-2ABD-4D57-A04B-2DB9B3E10BEE}"/>
              </a:ext>
            </a:extLst>
          </p:cNvPr>
          <p:cNvSpPr/>
          <p:nvPr/>
        </p:nvSpPr>
        <p:spPr>
          <a:xfrm>
            <a:off x="416380" y="624563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http://kkokkilkon.tistory.com/19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62" y="2121982"/>
            <a:ext cx="4707123" cy="10909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3568" y="1844824"/>
            <a:ext cx="13817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latin typeface="나눔고딕"/>
                <a:ea typeface="나눔고딕"/>
              </a:rPr>
              <a:t>* Odds</a:t>
            </a:r>
            <a:r>
              <a:rPr lang="ko-KR" altLang="en-US" sz="1700" b="1" dirty="0">
                <a:latin typeface="나눔고딕"/>
                <a:ea typeface="나눔고딕"/>
              </a:rPr>
              <a:t>란</a:t>
            </a:r>
            <a:r>
              <a:rPr lang="en-US" altLang="ko-KR" sz="1700" b="1" dirty="0">
                <a:latin typeface="나눔고딕"/>
                <a:ea typeface="나눔고딕"/>
              </a:rPr>
              <a:t>?</a:t>
            </a:r>
            <a:endParaRPr lang="ko-KR" altLang="en-US" sz="1700" b="1" dirty="0">
              <a:latin typeface="나눔고딕"/>
              <a:ea typeface="나눔고딕"/>
            </a:endParaRP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2886790"/>
            <a:ext cx="2808313" cy="9131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3568" y="3861048"/>
            <a:ext cx="71285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latin typeface="나눔고딕"/>
                <a:ea typeface="나눔고딕"/>
              </a:rPr>
              <a:t>* 0 &lt;= Odds &lt;= infinite </a:t>
            </a:r>
            <a:r>
              <a:rPr lang="ko-KR" altLang="en-US" sz="1700" b="1" dirty="0">
                <a:latin typeface="나눔고딕"/>
                <a:ea typeface="나눔고딕"/>
              </a:rPr>
              <a:t>값을 가지므로 좌우식의 범위가 여전히 맞지 않다</a:t>
            </a:r>
            <a:r>
              <a:rPr lang="en-US" altLang="ko-KR" sz="1700" b="1" dirty="0">
                <a:latin typeface="나눔고딕"/>
                <a:ea typeface="나눔고딕"/>
              </a:rPr>
              <a:t>. </a:t>
            </a:r>
            <a:r>
              <a:rPr lang="ko-KR" altLang="en-US" sz="1700" b="1" dirty="0">
                <a:latin typeface="나눔고딕"/>
                <a:ea typeface="나눔고딕"/>
              </a:rPr>
              <a:t> 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9487" y="4741971"/>
            <a:ext cx="71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/>
                <a:ea typeface="나눔고딕"/>
              </a:rPr>
              <a:t>4. </a:t>
            </a:r>
            <a:r>
              <a:rPr lang="ko-KR" altLang="en-US" sz="2000" dirty="0">
                <a:latin typeface="나눔고딕"/>
                <a:ea typeface="나눔고딕"/>
              </a:rPr>
              <a:t>따라서</a:t>
            </a:r>
            <a:r>
              <a:rPr lang="en-US" altLang="ko-KR" sz="2000" dirty="0">
                <a:latin typeface="나눔고딕"/>
                <a:ea typeface="나눔고딕"/>
              </a:rPr>
              <a:t>, Odds</a:t>
            </a:r>
            <a:r>
              <a:rPr lang="ko-KR" altLang="en-US" sz="2000" dirty="0">
                <a:latin typeface="나눔고딕"/>
                <a:ea typeface="나눔고딕"/>
              </a:rPr>
              <a:t>에 로그를 씌어준다</a:t>
            </a:r>
            <a:r>
              <a:rPr lang="en-US" altLang="ko-KR" sz="2000" dirty="0">
                <a:latin typeface="나눔고딕"/>
                <a:ea typeface="나눔고딕"/>
              </a:rPr>
              <a:t>. ( </a:t>
            </a:r>
            <a:r>
              <a:rPr lang="en-US" altLang="ko-KR" sz="2000" dirty="0" err="1">
                <a:latin typeface="나눔고딕"/>
                <a:ea typeface="나눔고딕"/>
              </a:rPr>
              <a:t>inf</a:t>
            </a:r>
            <a:r>
              <a:rPr lang="en-US" altLang="ko-KR" sz="2000" dirty="0">
                <a:latin typeface="나눔고딕"/>
                <a:ea typeface="나눔고딕"/>
              </a:rPr>
              <a:t> &lt;= </a:t>
            </a:r>
            <a:r>
              <a:rPr lang="ko-KR" altLang="en-US" sz="2000" dirty="0">
                <a:latin typeface="나눔고딕"/>
                <a:ea typeface="나눔고딕"/>
              </a:rPr>
              <a:t>좌우식 </a:t>
            </a:r>
            <a:r>
              <a:rPr lang="en-US" altLang="ko-KR" sz="2000" dirty="0">
                <a:latin typeface="나눔고딕"/>
                <a:ea typeface="나눔고딕"/>
              </a:rPr>
              <a:t>&lt;= </a:t>
            </a:r>
            <a:r>
              <a:rPr lang="en-US" altLang="ko-KR" sz="2000" dirty="0" err="1">
                <a:latin typeface="나눔고딕"/>
                <a:ea typeface="나눔고딕"/>
              </a:rPr>
              <a:t>inf</a:t>
            </a:r>
            <a:r>
              <a:rPr lang="en-US" altLang="ko-KR" sz="2000" dirty="0">
                <a:latin typeface="나눔고딕"/>
                <a:ea typeface="나눔고딕"/>
              </a:rPr>
              <a:t> )</a:t>
            </a:r>
            <a:endParaRPr lang="ko-KR" altLang="en-US" sz="2000" dirty="0">
              <a:latin typeface="나눔고딕"/>
              <a:ea typeface="나눔고딕"/>
            </a:endParaRPr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31" y="5142081"/>
            <a:ext cx="3800603" cy="864096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20" name="TextBox 19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5999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02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608" y="260648"/>
            <a:ext cx="312297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로지스틱</a:t>
            </a:r>
            <a:r>
              <a:rPr lang="ko-KR" altLang="en-US" sz="2800" b="1" cap="none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 회귀분석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C7794-2ABD-4D57-A04B-2DB9B3E10BEE}"/>
              </a:ext>
            </a:extLst>
          </p:cNvPr>
          <p:cNvSpPr/>
          <p:nvPr/>
        </p:nvSpPr>
        <p:spPr>
          <a:xfrm>
            <a:off x="416380" y="624563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http://kkokkilkon.tistory.com/19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5536" y="1412776"/>
            <a:ext cx="3339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/>
                <a:ea typeface="나눔고딕"/>
              </a:rPr>
              <a:t>5. </a:t>
            </a:r>
            <a:r>
              <a:rPr lang="ko-KR" altLang="en-US" sz="2000" dirty="0">
                <a:latin typeface="나눔고딕"/>
                <a:ea typeface="나눔고딕"/>
              </a:rPr>
              <a:t>선형 </a:t>
            </a:r>
            <a:r>
              <a:rPr lang="ko-KR" altLang="en-US" sz="2000" dirty="0" err="1">
                <a:latin typeface="나눔고딕"/>
                <a:ea typeface="나눔고딕"/>
              </a:rPr>
              <a:t>회귀식을</a:t>
            </a:r>
            <a:r>
              <a:rPr lang="ko-KR" altLang="en-US" sz="2000" dirty="0">
                <a:latin typeface="나눔고딕"/>
                <a:ea typeface="나눔고딕"/>
              </a:rPr>
              <a:t> 구한다</a:t>
            </a:r>
            <a:r>
              <a:rPr lang="en-US" altLang="ko-KR" sz="2000" dirty="0">
                <a:latin typeface="나눔고딕"/>
                <a:ea typeface="나눔고딕"/>
              </a:rPr>
              <a:t>. </a:t>
            </a:r>
            <a:endParaRPr lang="ko-KR" altLang="en-US" sz="2000" dirty="0">
              <a:latin typeface="나눔고딕"/>
              <a:ea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3566" y="1988840"/>
            <a:ext cx="79208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나눔고딕"/>
                <a:ea typeface="나눔고딕"/>
              </a:rPr>
              <a:t>Y</a:t>
            </a:r>
            <a:r>
              <a:rPr lang="ko-KR" altLang="en-US" sz="1700" dirty="0">
                <a:latin typeface="나눔고딕"/>
                <a:ea typeface="나눔고딕"/>
              </a:rPr>
              <a:t>는 </a:t>
            </a:r>
            <a:r>
              <a:rPr lang="en-US" altLang="ko-KR" sz="1700" dirty="0">
                <a:latin typeface="나눔고딕"/>
                <a:ea typeface="나눔고딕"/>
              </a:rPr>
              <a:t>log Odds</a:t>
            </a:r>
            <a:r>
              <a:rPr lang="ko-KR" altLang="en-US" sz="1700" dirty="0">
                <a:latin typeface="나눔고딕"/>
                <a:ea typeface="나눔고딕"/>
              </a:rPr>
              <a:t>이지만</a:t>
            </a:r>
            <a:r>
              <a:rPr lang="en-US" altLang="ko-KR" sz="1700" dirty="0">
                <a:latin typeface="나눔고딕"/>
                <a:ea typeface="나눔고딕"/>
              </a:rPr>
              <a:t> </a:t>
            </a:r>
            <a:r>
              <a:rPr lang="ko-KR" altLang="en-US" sz="1700" dirty="0">
                <a:latin typeface="나눔고딕"/>
                <a:ea typeface="나눔고딕"/>
              </a:rPr>
              <a:t>이를 무시하고 최소 </a:t>
            </a:r>
            <a:r>
              <a:rPr lang="ko-KR" altLang="en-US" sz="1700" dirty="0" err="1">
                <a:latin typeface="나눔고딕"/>
                <a:ea typeface="나눔고딕"/>
              </a:rPr>
              <a:t>제곱법으로</a:t>
            </a:r>
            <a:r>
              <a:rPr lang="ko-KR" altLang="en-US" sz="1700" dirty="0">
                <a:latin typeface="나눔고딕"/>
                <a:ea typeface="나눔고딕"/>
              </a:rPr>
              <a:t> </a:t>
            </a:r>
            <a:r>
              <a:rPr lang="en-US" altLang="ko-KR" sz="1700" dirty="0">
                <a:latin typeface="나눔고딕"/>
                <a:ea typeface="나눔고딕"/>
              </a:rPr>
              <a:t>y =ax + b</a:t>
            </a:r>
            <a:r>
              <a:rPr lang="ko-KR" altLang="en-US" sz="1700" dirty="0">
                <a:latin typeface="나눔고딕"/>
                <a:ea typeface="나눔고딕"/>
              </a:rPr>
              <a:t>의 선형 </a:t>
            </a:r>
            <a:r>
              <a:rPr lang="ko-KR" altLang="en-US" sz="1700" dirty="0" err="1">
                <a:latin typeface="나눔고딕"/>
                <a:ea typeface="나눔고딕"/>
              </a:rPr>
              <a:t>회귀식의</a:t>
            </a:r>
            <a:endParaRPr lang="en-US" altLang="ko-KR" sz="1700" dirty="0">
              <a:latin typeface="나눔고딕"/>
              <a:ea typeface="나눔고딕"/>
            </a:endParaRPr>
          </a:p>
          <a:p>
            <a:r>
              <a:rPr lang="ko-KR" altLang="en-US" sz="1700" dirty="0">
                <a:latin typeface="나눔고딕"/>
                <a:ea typeface="나눔고딕"/>
              </a:rPr>
              <a:t>회기 계수 </a:t>
            </a:r>
            <a:r>
              <a:rPr lang="en-US" altLang="ko-KR" sz="1700" dirty="0">
                <a:latin typeface="나눔고딕"/>
                <a:ea typeface="나눔고딕"/>
              </a:rPr>
              <a:t>a</a:t>
            </a:r>
            <a:r>
              <a:rPr lang="ko-KR" altLang="en-US" sz="1700" dirty="0">
                <a:latin typeface="나눔고딕"/>
                <a:ea typeface="나눔고딕"/>
              </a:rPr>
              <a:t>와 </a:t>
            </a:r>
            <a:r>
              <a:rPr lang="en-US" altLang="ko-KR" sz="1700" dirty="0">
                <a:latin typeface="나눔고딕"/>
                <a:ea typeface="나눔고딕"/>
              </a:rPr>
              <a:t>y</a:t>
            </a:r>
            <a:r>
              <a:rPr lang="ko-KR" altLang="en-US" sz="1700" dirty="0">
                <a:latin typeface="나눔고딕"/>
                <a:ea typeface="나눔고딕"/>
              </a:rPr>
              <a:t>절편 </a:t>
            </a:r>
            <a:r>
              <a:rPr lang="en-US" altLang="ko-KR" sz="1700" dirty="0">
                <a:latin typeface="나눔고딕"/>
                <a:ea typeface="나눔고딕"/>
              </a:rPr>
              <a:t>b</a:t>
            </a:r>
            <a:r>
              <a:rPr lang="ko-KR" altLang="en-US" sz="1700" dirty="0">
                <a:latin typeface="나눔고딕"/>
                <a:ea typeface="나눔고딕"/>
              </a:rPr>
              <a:t>를</a:t>
            </a:r>
            <a:r>
              <a:rPr lang="en-US" altLang="ko-KR" sz="1700" dirty="0">
                <a:latin typeface="나눔고딕"/>
                <a:ea typeface="나눔고딕"/>
              </a:rPr>
              <a:t> </a:t>
            </a:r>
            <a:r>
              <a:rPr lang="ko-KR" altLang="en-US" sz="1700" dirty="0">
                <a:latin typeface="나눔고딕"/>
                <a:ea typeface="나눔고딕"/>
              </a:rPr>
              <a:t>구한다</a:t>
            </a:r>
            <a:r>
              <a:rPr lang="en-US" altLang="ko-KR" sz="1700" dirty="0">
                <a:latin typeface="나눔고딕"/>
                <a:ea typeface="나눔고딕"/>
              </a:rPr>
              <a:t>. </a:t>
            </a:r>
            <a:r>
              <a:rPr lang="ko-KR" altLang="en-US" sz="1700" dirty="0">
                <a:latin typeface="나눔고딕"/>
                <a:ea typeface="나눔고딕"/>
              </a:rPr>
              <a:t>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5536" y="2852936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/>
                <a:ea typeface="나눔고딕"/>
              </a:rPr>
              <a:t>6.  P</a:t>
            </a:r>
            <a:r>
              <a:rPr lang="ko-KR" altLang="en-US" sz="2000" dirty="0">
                <a:latin typeface="나눔고딕"/>
                <a:ea typeface="나눔고딕"/>
              </a:rPr>
              <a:t>에 관하여 수식을 정리한다</a:t>
            </a:r>
            <a:r>
              <a:rPr lang="en-US" altLang="ko-KR" sz="2000" dirty="0">
                <a:latin typeface="나눔고딕"/>
                <a:ea typeface="나눔고딕"/>
              </a:rPr>
              <a:t>.  </a:t>
            </a:r>
            <a:endParaRPr lang="ko-KR" altLang="en-US" sz="2000" dirty="0">
              <a:latin typeface="나눔고딕"/>
              <a:ea typeface="나눔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4965" y="3429000"/>
            <a:ext cx="79208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나눔고딕"/>
                <a:ea typeface="나눔고딕"/>
              </a:rPr>
              <a:t>최종적으로 구하는 것은 </a:t>
            </a:r>
            <a:r>
              <a:rPr lang="en-US" altLang="ko-KR" sz="1700" dirty="0">
                <a:latin typeface="나눔고딕"/>
                <a:ea typeface="나눔고딕"/>
              </a:rPr>
              <a:t>P</a:t>
            </a:r>
            <a:r>
              <a:rPr lang="ko-KR" altLang="en-US" sz="1700" dirty="0">
                <a:latin typeface="나눔고딕"/>
                <a:ea typeface="나눔고딕"/>
              </a:rPr>
              <a:t>이므로 </a:t>
            </a:r>
            <a:r>
              <a:rPr lang="en-US" altLang="ko-KR" sz="1700" dirty="0">
                <a:latin typeface="나눔고딕"/>
                <a:ea typeface="나눔고딕"/>
              </a:rPr>
              <a:t>P</a:t>
            </a:r>
            <a:r>
              <a:rPr lang="ko-KR" altLang="en-US" sz="1700" dirty="0">
                <a:latin typeface="나눔고딕"/>
                <a:ea typeface="나눔고딕"/>
              </a:rPr>
              <a:t>에 관하여 수식을 정리한다</a:t>
            </a:r>
            <a:r>
              <a:rPr lang="en-US" altLang="ko-KR" sz="1700" dirty="0">
                <a:latin typeface="나눔고딕"/>
                <a:ea typeface="나눔고딕"/>
              </a:rPr>
              <a:t>. </a:t>
            </a:r>
            <a:r>
              <a:rPr lang="ko-KR" altLang="en-US" sz="1700" dirty="0">
                <a:latin typeface="나눔고딕"/>
                <a:ea typeface="나눔고딕"/>
              </a:rPr>
              <a:t> 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6380" y="4217133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/>
                <a:ea typeface="나눔고딕"/>
              </a:rPr>
              <a:t>7. </a:t>
            </a:r>
            <a:r>
              <a:rPr lang="ko-KR" altLang="en-US" sz="2000" dirty="0">
                <a:latin typeface="나눔고딕"/>
                <a:ea typeface="나눔고딕"/>
              </a:rPr>
              <a:t>로그 </a:t>
            </a:r>
            <a:r>
              <a:rPr lang="en-US" altLang="ko-KR" sz="2000" dirty="0">
                <a:latin typeface="나눔고딕"/>
                <a:ea typeface="나눔고딕"/>
              </a:rPr>
              <a:t>Odds</a:t>
            </a:r>
            <a:r>
              <a:rPr lang="ko-KR" altLang="en-US" sz="2000" dirty="0">
                <a:latin typeface="나눔고딕"/>
                <a:ea typeface="나눔고딕"/>
              </a:rPr>
              <a:t>에 관한 선형관계식</a:t>
            </a:r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17" y="4632346"/>
            <a:ext cx="3357261" cy="936104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22" name="TextBox 21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1722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02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608" y="260648"/>
            <a:ext cx="312297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로지스틱</a:t>
            </a:r>
            <a:r>
              <a:rPr lang="ko-KR" altLang="en-US" sz="2800" b="1" cap="none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 회귀분석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C7794-2ABD-4D57-A04B-2DB9B3E10BEE}"/>
              </a:ext>
            </a:extLst>
          </p:cNvPr>
          <p:cNvSpPr/>
          <p:nvPr/>
        </p:nvSpPr>
        <p:spPr>
          <a:xfrm>
            <a:off x="416380" y="624563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http://kkokkilkon.tistory.com/19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5536" y="1268760"/>
            <a:ext cx="3339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/>
                <a:ea typeface="나눔고딕"/>
              </a:rPr>
              <a:t>8. e</a:t>
            </a:r>
            <a:r>
              <a:rPr lang="ko-KR" altLang="en-US" sz="2000" dirty="0">
                <a:latin typeface="나눔고딕"/>
                <a:ea typeface="나눔고딕"/>
              </a:rPr>
              <a:t>를 씌운다</a:t>
            </a:r>
            <a:r>
              <a:rPr lang="en-US" altLang="ko-KR" sz="2000" dirty="0">
                <a:latin typeface="나눔고딕"/>
                <a:ea typeface="나눔고딕"/>
              </a:rPr>
              <a:t>.</a:t>
            </a:r>
            <a:endParaRPr lang="ko-KR" altLang="en-US" sz="2000" dirty="0">
              <a:latin typeface="나눔고딕"/>
              <a:ea typeface="나눔고딕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10" y="1748338"/>
            <a:ext cx="4620535" cy="2472750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10" y="4422952"/>
            <a:ext cx="2925122" cy="155124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5536" y="3748970"/>
            <a:ext cx="3339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/>
                <a:ea typeface="나눔고딕"/>
              </a:rPr>
              <a:t>9. </a:t>
            </a:r>
            <a:r>
              <a:rPr lang="ko-KR" altLang="en-US" sz="2000" dirty="0">
                <a:latin typeface="나눔고딕"/>
                <a:ea typeface="나눔고딕"/>
              </a:rPr>
              <a:t>역수를 취한다</a:t>
            </a:r>
            <a:r>
              <a:rPr lang="en-US" altLang="ko-KR" sz="2000" dirty="0">
                <a:latin typeface="나눔고딕"/>
                <a:ea typeface="나눔고딕"/>
              </a:rPr>
              <a:t>.</a:t>
            </a:r>
            <a:endParaRPr lang="ko-KR" altLang="en-US" sz="2000" dirty="0">
              <a:latin typeface="나눔고딕"/>
              <a:ea typeface="나눔고딕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21" name="TextBox 20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9516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02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608" y="260648"/>
            <a:ext cx="312297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로지스틱</a:t>
            </a:r>
            <a:r>
              <a:rPr lang="ko-KR" altLang="en-US" sz="2800" b="1" cap="none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 회귀분석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C7794-2ABD-4D57-A04B-2DB9B3E10BEE}"/>
              </a:ext>
            </a:extLst>
          </p:cNvPr>
          <p:cNvSpPr/>
          <p:nvPr/>
        </p:nvSpPr>
        <p:spPr>
          <a:xfrm>
            <a:off x="416380" y="624563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http://kkokkilkon.tistory.com/19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5536" y="1268760"/>
            <a:ext cx="3339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/>
                <a:ea typeface="나눔고딕"/>
              </a:rPr>
              <a:t>10.  +1</a:t>
            </a:r>
            <a:r>
              <a:rPr lang="ko-KR" altLang="en-US" sz="2000" dirty="0">
                <a:latin typeface="나눔고딕"/>
                <a:ea typeface="나눔고딕"/>
              </a:rPr>
              <a:t>을 한다</a:t>
            </a:r>
            <a:r>
              <a:rPr lang="en-US" altLang="ko-KR" sz="2000" dirty="0">
                <a:latin typeface="나눔고딕"/>
                <a:ea typeface="나눔고딕"/>
              </a:rPr>
              <a:t>.</a:t>
            </a:r>
            <a:endParaRPr lang="ko-KR" altLang="en-US" sz="2000" dirty="0">
              <a:latin typeface="나눔고딕"/>
              <a:ea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5536" y="3717032"/>
            <a:ext cx="3339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"/>
                <a:ea typeface="나눔고딕"/>
              </a:rPr>
              <a:t>11</a:t>
            </a:r>
            <a:r>
              <a:rPr lang="en-US" altLang="ko-KR" sz="2000" dirty="0" smtClean="0">
                <a:latin typeface="나눔고딕"/>
                <a:ea typeface="나눔고딕"/>
              </a:rPr>
              <a:t>. </a:t>
            </a:r>
            <a:r>
              <a:rPr lang="ko-KR" altLang="en-US" sz="2000" dirty="0">
                <a:latin typeface="나눔고딕"/>
                <a:ea typeface="나눔고딕"/>
              </a:rPr>
              <a:t>다시 역수를 취한다</a:t>
            </a:r>
            <a:r>
              <a:rPr lang="en-US" altLang="ko-KR" sz="2000" dirty="0">
                <a:latin typeface="나눔고딕"/>
                <a:ea typeface="나눔고딕"/>
              </a:rPr>
              <a:t>.</a:t>
            </a:r>
            <a:endParaRPr lang="ko-KR" altLang="en-US" sz="2000" dirty="0">
              <a:latin typeface="나눔고딕"/>
              <a:ea typeface="나눔고딕"/>
            </a:endParaRPr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1" y="1879260"/>
            <a:ext cx="3488278" cy="1832138"/>
          </a:xfrm>
          <a:prstGeom prst="rect">
            <a:avLst/>
          </a:prstGeom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29" y="4117142"/>
            <a:ext cx="2725243" cy="1368152"/>
          </a:xfrm>
          <a:prstGeom prst="rect">
            <a:avLst/>
          </a:prstGeom>
        </p:spPr>
      </p:pic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031" y="1468815"/>
            <a:ext cx="4775435" cy="48221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31011" y="1107177"/>
            <a:ext cx="1765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나눔고딕"/>
                <a:ea typeface="나눔고딕"/>
              </a:rPr>
              <a:t>&lt; </a:t>
            </a:r>
            <a:r>
              <a:rPr lang="ko-KR" altLang="en-US" sz="1500" b="1" dirty="0" err="1">
                <a:latin typeface="나눔고딕"/>
                <a:ea typeface="나눔고딕"/>
              </a:rPr>
              <a:t>로지스틱</a:t>
            </a:r>
            <a:r>
              <a:rPr lang="ko-KR" altLang="en-US" sz="1500" b="1" dirty="0">
                <a:latin typeface="나눔고딕"/>
                <a:ea typeface="나눔고딕"/>
              </a:rPr>
              <a:t> 곡선 </a:t>
            </a:r>
            <a:r>
              <a:rPr lang="en-US" altLang="ko-KR" sz="1500" b="1" dirty="0">
                <a:latin typeface="나눔고딕"/>
                <a:ea typeface="나눔고딕"/>
              </a:rPr>
              <a:t>&gt;</a:t>
            </a:r>
            <a:endParaRPr lang="ko-KR" altLang="en-US" sz="1500" b="1" dirty="0">
              <a:latin typeface="나눔고딕"/>
              <a:ea typeface="나눔고딕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22" name="TextBox 21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8418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405" y="1124585"/>
            <a:ext cx="144145" cy="504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6020" y="17145"/>
            <a:ext cx="128143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회귀분석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3450" y="46355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14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12928" y="1161908"/>
            <a:ext cx="374441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 err="1">
                <a:latin typeface="나눔고딕"/>
                <a:ea typeface="나눔고딕"/>
              </a:rPr>
              <a:t>회귀분석이란</a:t>
            </a:r>
            <a:r>
              <a:rPr lang="en-US" altLang="ko-KR" sz="2300" b="1" dirty="0">
                <a:latin typeface="나눔고딕"/>
                <a:ea typeface="나눔고딕"/>
              </a:rPr>
              <a:t>?</a:t>
            </a:r>
            <a:endParaRPr lang="ko-KR" altLang="en-US" sz="2300" b="1" dirty="0">
              <a:latin typeface="나눔고딕"/>
              <a:ea typeface="나눔고딕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85AF21B-BE07-4490-89B3-04495C623C61}"/>
              </a:ext>
            </a:extLst>
          </p:cNvPr>
          <p:cNvGrpSpPr/>
          <p:nvPr/>
        </p:nvGrpSpPr>
        <p:grpSpPr>
          <a:xfrm>
            <a:off x="3584021" y="1844824"/>
            <a:ext cx="1941300" cy="792088"/>
            <a:chOff x="3554473" y="2060848"/>
            <a:chExt cx="1941300" cy="792088"/>
          </a:xfrm>
          <a:solidFill>
            <a:srgbClr val="B9CDE5"/>
          </a:solidFill>
        </p:grpSpPr>
        <p:sp>
          <p:nvSpPr>
            <p:cNvPr id="2" name="모서리가 둥근 직사각형 1"/>
            <p:cNvSpPr/>
            <p:nvPr/>
          </p:nvSpPr>
          <p:spPr>
            <a:xfrm>
              <a:off x="3563888" y="2060848"/>
              <a:ext cx="1931885" cy="79208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54473" y="2189220"/>
              <a:ext cx="1941300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latin typeface="나눔고딕"/>
                  <a:ea typeface="나눔고딕"/>
                </a:rPr>
                <a:t>관찰된 데이터 셋</a:t>
              </a:r>
              <a:endParaRPr lang="en-US" altLang="ko-KR" sz="1500" dirty="0">
                <a:latin typeface="나눔고딕"/>
                <a:ea typeface="나눔고딕"/>
              </a:endParaRPr>
            </a:p>
            <a:p>
              <a:pPr algn="ctr"/>
              <a:r>
                <a:rPr lang="en-US" altLang="ko-KR" sz="1500" dirty="0">
                  <a:latin typeface="나눔고딕"/>
                  <a:ea typeface="나눔고딕"/>
                </a:rPr>
                <a:t>( x, y )</a:t>
              </a:r>
              <a:endParaRPr lang="ko-KR" altLang="en-US" sz="1500" dirty="0">
                <a:latin typeface="나눔고딕"/>
                <a:ea typeface="나눔고딕"/>
              </a:endParaRPr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3588729" y="3429000"/>
            <a:ext cx="1931885" cy="792088"/>
          </a:xfrm>
          <a:prstGeom prst="roundRect">
            <a:avLst/>
          </a:prstGeom>
          <a:solidFill>
            <a:srgbClr val="B9C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FED682-6C27-4742-ABA1-B8D961FC88CC}"/>
              </a:ext>
            </a:extLst>
          </p:cNvPr>
          <p:cNvGrpSpPr/>
          <p:nvPr/>
        </p:nvGrpSpPr>
        <p:grpSpPr>
          <a:xfrm>
            <a:off x="1043608" y="3429000"/>
            <a:ext cx="1931885" cy="792088"/>
            <a:chOff x="1180591" y="3861048"/>
            <a:chExt cx="1931885" cy="792088"/>
          </a:xfrm>
          <a:solidFill>
            <a:srgbClr val="B9CDE5"/>
          </a:solidFill>
        </p:grpSpPr>
        <p:sp>
          <p:nvSpPr>
            <p:cNvPr id="20" name="모서리가 둥근 직사각형 19"/>
            <p:cNvSpPr/>
            <p:nvPr/>
          </p:nvSpPr>
          <p:spPr>
            <a:xfrm>
              <a:off x="1180591" y="3861048"/>
              <a:ext cx="1931885" cy="79208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27911" y="3980092"/>
              <a:ext cx="143724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latin typeface="나눔고딕"/>
                  <a:ea typeface="나눔고딕"/>
                </a:rPr>
                <a:t>입력 데이터</a:t>
              </a:r>
              <a:endParaRPr lang="en-US" altLang="ko-KR" sz="1500" dirty="0">
                <a:latin typeface="나눔고딕"/>
                <a:ea typeface="나눔고딕"/>
              </a:endParaRPr>
            </a:p>
            <a:p>
              <a:pPr algn="ctr"/>
              <a:r>
                <a:rPr lang="en-US" altLang="ko-KR" sz="1500" dirty="0">
                  <a:latin typeface="나눔고딕"/>
                  <a:ea typeface="나눔고딕"/>
                </a:rPr>
                <a:t>( x )</a:t>
              </a:r>
              <a:endParaRPr lang="ko-KR" altLang="en-US" sz="1500" dirty="0">
                <a:latin typeface="나눔고딕"/>
                <a:ea typeface="나눔고딕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836049" y="3653068"/>
            <a:ext cx="14372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고딕"/>
                <a:ea typeface="나눔고딕"/>
              </a:rPr>
              <a:t>회귀 모형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A75516-E70F-45A8-AC8B-9DAC90325211}"/>
              </a:ext>
            </a:extLst>
          </p:cNvPr>
          <p:cNvGrpSpPr/>
          <p:nvPr/>
        </p:nvGrpSpPr>
        <p:grpSpPr>
          <a:xfrm>
            <a:off x="6240515" y="3418606"/>
            <a:ext cx="1931885" cy="792088"/>
            <a:chOff x="5865165" y="3861048"/>
            <a:chExt cx="1931885" cy="792088"/>
          </a:xfrm>
          <a:solidFill>
            <a:srgbClr val="B9CDE5"/>
          </a:solidFill>
        </p:grpSpPr>
        <p:sp>
          <p:nvSpPr>
            <p:cNvPr id="26" name="모서리가 둥근 직사각형 25"/>
            <p:cNvSpPr/>
            <p:nvPr/>
          </p:nvSpPr>
          <p:spPr>
            <a:xfrm>
              <a:off x="5865165" y="3861048"/>
              <a:ext cx="1931885" cy="79208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112485" y="4077071"/>
              <a:ext cx="1437244" cy="3231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latin typeface="나눔고딕"/>
                  <a:ea typeface="나눔고딕"/>
                </a:rPr>
                <a:t>예측 값 데이터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0165" y="4941168"/>
            <a:ext cx="9043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600" dirty="0"/>
              <a:t>종속변수에 대해 하나 혹은 그 이상의 독립변수가 미치는 영향</a:t>
            </a:r>
            <a:r>
              <a:rPr lang="ko-KR" altLang="en-US" sz="1600" dirty="0"/>
              <a:t>을</a:t>
            </a:r>
            <a:r>
              <a:rPr lang="ko-KR" altLang="ko-KR" sz="1600" dirty="0"/>
              <a:t> 추정</a:t>
            </a:r>
            <a:r>
              <a:rPr lang="ko-KR" altLang="en-US" sz="1600" dirty="0"/>
              <a:t>하</a:t>
            </a:r>
            <a:r>
              <a:rPr lang="ko-KR" altLang="ko-KR" sz="1600" dirty="0"/>
              <a:t>는 통계기법</a:t>
            </a:r>
            <a:endParaRPr lang="en-US" altLang="ko-KR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57124" y="5656712"/>
            <a:ext cx="842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"/>
                <a:ea typeface="나눔고딕"/>
              </a:rPr>
              <a:t>과거 데이터를 이용해 미래에 발생할 일을 </a:t>
            </a:r>
            <a:r>
              <a:rPr lang="ko-KR" altLang="en-US" dirty="0">
                <a:solidFill>
                  <a:srgbClr val="FF0000"/>
                </a:solidFill>
                <a:latin typeface="나눔고딕"/>
                <a:ea typeface="나눔고딕"/>
              </a:rPr>
              <a:t>예측</a:t>
            </a:r>
            <a:r>
              <a:rPr lang="ko-KR" altLang="en-US" dirty="0">
                <a:latin typeface="나눔고딕"/>
                <a:ea typeface="나눔고딕"/>
              </a:rPr>
              <a:t>할 수 있음</a:t>
            </a:r>
          </a:p>
        </p:txBody>
      </p:sp>
      <p:sp>
        <p:nvSpPr>
          <p:cNvPr id="33" name="오른쪽 화살표 29">
            <a:extLst>
              <a:ext uri="{FF2B5EF4-FFF2-40B4-BE49-F238E27FC236}">
                <a16:creationId xmlns:a16="http://schemas.microsoft.com/office/drawing/2014/main" id="{55639B2D-85D2-497C-AEFD-CD3FC96EF691}"/>
              </a:ext>
            </a:extLst>
          </p:cNvPr>
          <p:cNvSpPr/>
          <p:nvPr/>
        </p:nvSpPr>
        <p:spPr>
          <a:xfrm>
            <a:off x="3083852" y="3645024"/>
            <a:ext cx="480036" cy="3231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29">
            <a:extLst>
              <a:ext uri="{FF2B5EF4-FFF2-40B4-BE49-F238E27FC236}">
                <a16:creationId xmlns:a16="http://schemas.microsoft.com/office/drawing/2014/main" id="{FD92CD67-0196-4D2B-A9B8-3F607C648C4C}"/>
              </a:ext>
            </a:extLst>
          </p:cNvPr>
          <p:cNvSpPr/>
          <p:nvPr/>
        </p:nvSpPr>
        <p:spPr>
          <a:xfrm>
            <a:off x="5676140" y="3634629"/>
            <a:ext cx="480036" cy="3231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29">
            <a:extLst>
              <a:ext uri="{FF2B5EF4-FFF2-40B4-BE49-F238E27FC236}">
                <a16:creationId xmlns:a16="http://schemas.microsoft.com/office/drawing/2014/main" id="{CD1C33CF-9FE8-4CFF-924C-ABECD6228D41}"/>
              </a:ext>
            </a:extLst>
          </p:cNvPr>
          <p:cNvSpPr/>
          <p:nvPr/>
        </p:nvSpPr>
        <p:spPr>
          <a:xfrm rot="5400000">
            <a:off x="4314653" y="2931372"/>
            <a:ext cx="480036" cy="3231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1D25F4-5921-40B9-B48E-9F5C9CD20030}"/>
              </a:ext>
            </a:extLst>
          </p:cNvPr>
          <p:cNvSpPr/>
          <p:nvPr/>
        </p:nvSpPr>
        <p:spPr>
          <a:xfrm>
            <a:off x="1878255" y="5299467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고딕"/>
                <a:ea typeface="나눔고딕"/>
              </a:rPr>
              <a:t>변수들 간의 함수관계를 </a:t>
            </a:r>
            <a:r>
              <a:rPr lang="ko-KR" altLang="en-US" dirty="0">
                <a:solidFill>
                  <a:srgbClr val="FF0000"/>
                </a:solidFill>
                <a:latin typeface="나눔고딕"/>
                <a:ea typeface="나눔고딕"/>
              </a:rPr>
              <a:t>회귀 모형</a:t>
            </a:r>
            <a:r>
              <a:rPr lang="en-US" altLang="ko-KR" dirty="0">
                <a:latin typeface="나눔고딕"/>
                <a:ea typeface="나눔고딕"/>
              </a:rPr>
              <a:t>(</a:t>
            </a:r>
            <a:r>
              <a:rPr lang="ko-KR" altLang="en-US" dirty="0">
                <a:latin typeface="나눔고딕"/>
                <a:ea typeface="나눔고딕"/>
              </a:rPr>
              <a:t>회귀 식</a:t>
            </a:r>
            <a:r>
              <a:rPr lang="en-US" altLang="ko-KR" dirty="0">
                <a:latin typeface="나눔고딕"/>
                <a:ea typeface="나눔고딕"/>
              </a:rPr>
              <a:t>)</a:t>
            </a:r>
            <a:r>
              <a:rPr lang="ko-KR" altLang="en-US" dirty="0">
                <a:latin typeface="나눔고딕"/>
                <a:ea typeface="나눔고딕"/>
              </a:rPr>
              <a:t>으로 표현</a:t>
            </a:r>
            <a:endParaRPr lang="en-US" altLang="ko-KR" dirty="0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60757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02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608" y="260648"/>
            <a:ext cx="312297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로지스틱</a:t>
            </a:r>
            <a:r>
              <a:rPr lang="ko-KR" altLang="en-US" sz="2800" b="1" cap="none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 회귀분석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C7794-2ABD-4D57-A04B-2DB9B3E10BEE}"/>
              </a:ext>
            </a:extLst>
          </p:cNvPr>
          <p:cNvSpPr/>
          <p:nvPr/>
        </p:nvSpPr>
        <p:spPr>
          <a:xfrm>
            <a:off x="416380" y="624563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http://kkokkilkon.tistory.com/19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5536" y="1268760"/>
            <a:ext cx="3339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/>
                <a:ea typeface="나눔고딕"/>
              </a:rPr>
              <a:t>&lt; </a:t>
            </a:r>
            <a:r>
              <a:rPr lang="ko-KR" altLang="en-US" sz="2000" b="1" dirty="0">
                <a:latin typeface="나눔고딕"/>
                <a:ea typeface="나눔고딕"/>
              </a:rPr>
              <a:t>최적의 </a:t>
            </a:r>
            <a:r>
              <a:rPr lang="ko-KR" altLang="en-US" sz="2000" b="1" dirty="0" err="1">
                <a:latin typeface="나눔고딕"/>
                <a:ea typeface="나눔고딕"/>
              </a:rPr>
              <a:t>임계치</a:t>
            </a:r>
            <a:r>
              <a:rPr lang="ko-KR" altLang="en-US" sz="2000" b="1" dirty="0">
                <a:latin typeface="나눔고딕"/>
                <a:ea typeface="나눔고딕"/>
              </a:rPr>
              <a:t> 찾기 </a:t>
            </a:r>
            <a:r>
              <a:rPr lang="en-US" altLang="ko-KR" sz="2000" b="1" dirty="0">
                <a:latin typeface="나눔고딕"/>
                <a:ea typeface="나눔고딕"/>
              </a:rPr>
              <a:t>&gt;</a:t>
            </a:r>
            <a:endParaRPr lang="ko-KR" altLang="en-US" sz="2000" b="1" dirty="0">
              <a:latin typeface="나눔고딕"/>
              <a:ea typeface="나눔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0118" y="1951960"/>
            <a:ext cx="8307332" cy="310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700" dirty="0">
                <a:latin typeface="나눔고딕"/>
                <a:ea typeface="나눔고딕"/>
              </a:rPr>
              <a:t>일반적으로 </a:t>
            </a:r>
            <a:r>
              <a:rPr lang="en-US" altLang="ko-KR" sz="1700" dirty="0">
                <a:latin typeface="나눔고딕"/>
                <a:ea typeface="나눔고딕"/>
              </a:rPr>
              <a:t>p = 0.5 </a:t>
            </a:r>
            <a:r>
              <a:rPr lang="ko-KR" altLang="en-US" sz="1700" dirty="0">
                <a:latin typeface="나눔고딕"/>
                <a:ea typeface="나눔고딕"/>
              </a:rPr>
              <a:t>기준으로 </a:t>
            </a:r>
            <a:r>
              <a:rPr lang="en-US" altLang="ko-KR" sz="1700" dirty="0">
                <a:latin typeface="나눔고딕"/>
                <a:ea typeface="나눔고딕"/>
              </a:rPr>
              <a:t>0.5</a:t>
            </a:r>
            <a:r>
              <a:rPr lang="ko-KR" altLang="en-US" sz="1700" dirty="0">
                <a:latin typeface="나눔고딕"/>
                <a:ea typeface="나눔고딕"/>
              </a:rPr>
              <a:t>보다 크면 </a:t>
            </a:r>
            <a:r>
              <a:rPr lang="en-US" altLang="ko-KR" sz="1700" dirty="0">
                <a:latin typeface="나눔고딕"/>
                <a:ea typeface="나눔고딕"/>
              </a:rPr>
              <a:t>A</a:t>
            </a:r>
            <a:r>
              <a:rPr lang="ko-KR" altLang="en-US" sz="1700" dirty="0">
                <a:latin typeface="나눔고딕"/>
                <a:ea typeface="나눔고딕"/>
              </a:rPr>
              <a:t>로 분류하고 작으면 </a:t>
            </a:r>
            <a:r>
              <a:rPr lang="en-US" altLang="ko-KR" sz="1700" dirty="0">
                <a:latin typeface="나눔고딕"/>
                <a:ea typeface="나눔고딕"/>
              </a:rPr>
              <a:t>B</a:t>
            </a:r>
            <a:r>
              <a:rPr lang="ko-KR" altLang="en-US" sz="1700" dirty="0">
                <a:latin typeface="나눔고딕"/>
                <a:ea typeface="나눔고딕"/>
              </a:rPr>
              <a:t>로 분류한다</a:t>
            </a:r>
            <a:r>
              <a:rPr lang="en-US" altLang="ko-KR" sz="1700" dirty="0">
                <a:latin typeface="나눔고딕"/>
                <a:ea typeface="나눔고딕"/>
              </a:rPr>
              <a:t>. </a:t>
            </a:r>
            <a:r>
              <a:rPr lang="ko-KR" altLang="en-US" sz="1700" dirty="0">
                <a:latin typeface="나눔고딕"/>
                <a:ea typeface="나눔고딕"/>
              </a:rPr>
              <a:t>이 때</a:t>
            </a:r>
            <a:r>
              <a:rPr lang="en-US" altLang="ko-KR" sz="1700" dirty="0">
                <a:latin typeface="나눔고딕"/>
                <a:ea typeface="나눔고딕"/>
              </a:rPr>
              <a:t>, </a:t>
            </a:r>
            <a:r>
              <a:rPr lang="en-US" altLang="ko-KR" sz="1700" b="1" dirty="0">
                <a:latin typeface="나눔고딕"/>
                <a:ea typeface="나눔고딕"/>
              </a:rPr>
              <a:t>0.5</a:t>
            </a:r>
            <a:r>
              <a:rPr lang="ko-KR" altLang="en-US" sz="1700" dirty="0">
                <a:latin typeface="나눔고딕"/>
                <a:ea typeface="나눔고딕"/>
              </a:rPr>
              <a:t>라는 수치를 </a:t>
            </a:r>
            <a:r>
              <a:rPr lang="ko-KR" altLang="en-US" sz="1700" b="1" dirty="0" err="1">
                <a:latin typeface="나눔고딕"/>
                <a:ea typeface="나눔고딕"/>
              </a:rPr>
              <a:t>임계치</a:t>
            </a:r>
            <a:r>
              <a:rPr lang="ko-KR" altLang="en-US" sz="1700" dirty="0" err="1">
                <a:latin typeface="나눔고딕"/>
                <a:ea typeface="나눔고딕"/>
              </a:rPr>
              <a:t>라고</a:t>
            </a:r>
            <a:r>
              <a:rPr lang="ko-KR" altLang="en-US" sz="1700" dirty="0">
                <a:latin typeface="나눔고딕"/>
                <a:ea typeface="나눔고딕"/>
              </a:rPr>
              <a:t> 부른다</a:t>
            </a:r>
            <a:r>
              <a:rPr lang="en-US" altLang="ko-KR" sz="1700" dirty="0">
                <a:latin typeface="나눔고딕"/>
                <a:ea typeface="나눔고딕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700" dirty="0">
              <a:latin typeface="나눔고딕"/>
              <a:ea typeface="나눔고딕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700" dirty="0">
                <a:latin typeface="나눔고딕"/>
                <a:ea typeface="나눔고딕"/>
              </a:rPr>
              <a:t>하지만</a:t>
            </a:r>
            <a:r>
              <a:rPr lang="en-US" altLang="ko-KR" sz="1700" dirty="0">
                <a:latin typeface="나눔고딕"/>
                <a:ea typeface="나눔고딕"/>
              </a:rPr>
              <a:t>, </a:t>
            </a:r>
            <a:r>
              <a:rPr lang="ko-KR" altLang="en-US" sz="1700" dirty="0">
                <a:latin typeface="나눔고딕"/>
                <a:ea typeface="나눔고딕"/>
              </a:rPr>
              <a:t>이 </a:t>
            </a:r>
            <a:r>
              <a:rPr lang="ko-KR" altLang="en-US" sz="1700" dirty="0" err="1">
                <a:latin typeface="나눔고딕"/>
                <a:ea typeface="나눔고딕"/>
              </a:rPr>
              <a:t>임계치는</a:t>
            </a:r>
            <a:r>
              <a:rPr lang="ko-KR" altLang="en-US" sz="1700" dirty="0">
                <a:latin typeface="나눔고딕"/>
                <a:ea typeface="나눔고딕"/>
              </a:rPr>
              <a:t> 항상 </a:t>
            </a:r>
            <a:r>
              <a:rPr lang="en-US" altLang="ko-KR" sz="1700" dirty="0">
                <a:latin typeface="나눔고딕"/>
                <a:ea typeface="나눔고딕"/>
              </a:rPr>
              <a:t>0.5</a:t>
            </a:r>
            <a:r>
              <a:rPr lang="ko-KR" altLang="en-US" sz="1700" dirty="0">
                <a:latin typeface="나눔고딕"/>
                <a:ea typeface="나눔고딕"/>
              </a:rPr>
              <a:t>로 정해져 있는 것은 아니고 </a:t>
            </a:r>
            <a:r>
              <a:rPr lang="ko-KR" altLang="en-US" sz="1700" b="1" dirty="0">
                <a:latin typeface="나눔고딕"/>
                <a:ea typeface="나눔고딕"/>
              </a:rPr>
              <a:t>더 잘 분류할 수 있는</a:t>
            </a:r>
            <a:endParaRPr lang="en-US" altLang="ko-KR" sz="1700" b="1" dirty="0"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1700" b="1" dirty="0">
                <a:latin typeface="나눔고딕"/>
                <a:ea typeface="나눔고딕"/>
              </a:rPr>
              <a:t>      </a:t>
            </a:r>
            <a:r>
              <a:rPr lang="ko-KR" altLang="en-US" sz="1700" b="1" dirty="0" err="1">
                <a:latin typeface="나눔고딕"/>
                <a:ea typeface="나눔고딕"/>
              </a:rPr>
              <a:t>임계치</a:t>
            </a:r>
            <a:r>
              <a:rPr lang="ko-KR" altLang="en-US" sz="1700" dirty="0" err="1">
                <a:latin typeface="나눔고딕"/>
                <a:ea typeface="나눔고딕"/>
              </a:rPr>
              <a:t>를</a:t>
            </a:r>
            <a:r>
              <a:rPr lang="ko-KR" altLang="en-US" sz="1700" dirty="0">
                <a:latin typeface="나눔고딕"/>
                <a:ea typeface="나눔고딕"/>
              </a:rPr>
              <a:t> 분석가가 찾아야 한다</a:t>
            </a:r>
            <a:r>
              <a:rPr lang="en-US" altLang="ko-KR" sz="1700" dirty="0">
                <a:latin typeface="나눔고딕"/>
                <a:ea typeface="나눔고딕"/>
              </a:rPr>
              <a:t>.</a:t>
            </a:r>
          </a:p>
          <a:p>
            <a:endParaRPr lang="en-US" altLang="ko-KR" sz="1700" dirty="0"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endParaRPr lang="en-US" altLang="ko-KR" sz="1700" dirty="0">
              <a:latin typeface="나눔고딕"/>
              <a:ea typeface="나눔고딕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700" dirty="0">
                <a:latin typeface="나눔고딕"/>
                <a:ea typeface="나눔고딕"/>
              </a:rPr>
              <a:t>최적의 </a:t>
            </a:r>
            <a:r>
              <a:rPr lang="ko-KR" altLang="en-US" sz="1700" dirty="0" err="1">
                <a:latin typeface="나눔고딕"/>
                <a:ea typeface="나눔고딕"/>
              </a:rPr>
              <a:t>임계치는</a:t>
            </a:r>
            <a:r>
              <a:rPr lang="ko-KR" altLang="en-US" sz="1700" dirty="0">
                <a:latin typeface="나눔고딕"/>
                <a:ea typeface="나눔고딕"/>
              </a:rPr>
              <a:t> 항상 </a:t>
            </a:r>
            <a:r>
              <a:rPr lang="en-US" altLang="ko-KR" sz="1700" dirty="0">
                <a:latin typeface="나눔고딕"/>
                <a:ea typeface="나눔고딕"/>
              </a:rPr>
              <a:t>0.5</a:t>
            </a:r>
            <a:r>
              <a:rPr lang="ko-KR" altLang="en-US" sz="1700" dirty="0">
                <a:latin typeface="나눔고딕"/>
                <a:ea typeface="나눔고딕"/>
              </a:rPr>
              <a:t>가 아니라 </a:t>
            </a:r>
            <a:r>
              <a:rPr lang="en-US" altLang="ko-KR" sz="1700" dirty="0">
                <a:latin typeface="나눔고딕"/>
                <a:ea typeface="나눔고딕"/>
              </a:rPr>
              <a:t>data</a:t>
            </a:r>
            <a:r>
              <a:rPr lang="ko-KR" altLang="en-US" sz="1700" dirty="0">
                <a:latin typeface="나눔고딕"/>
                <a:ea typeface="나눔고딕"/>
              </a:rPr>
              <a:t>에 따라 달라질 수 있다</a:t>
            </a:r>
            <a:r>
              <a:rPr lang="en-US" altLang="ko-KR" sz="1700" dirty="0">
                <a:latin typeface="나눔고딕"/>
                <a:ea typeface="나눔고딕"/>
              </a:rPr>
              <a:t>. </a:t>
            </a:r>
            <a:endParaRPr lang="ko-KR" altLang="en-US" sz="1700" dirty="0">
              <a:latin typeface="나눔고딕"/>
              <a:ea typeface="나눔고딕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0242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02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608" y="260648"/>
            <a:ext cx="312297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cap="none" dirty="0" err="1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로지스틱</a:t>
            </a:r>
            <a:r>
              <a:rPr lang="ko-KR" altLang="en-US" sz="2800" b="1" cap="none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 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6020" y="17145"/>
            <a:ext cx="128143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회귀분석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3450" y="46355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14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7544" y="1124744"/>
            <a:ext cx="33394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나눔고딕"/>
                <a:ea typeface="나눔고딕"/>
              </a:rPr>
              <a:t>모형의 적합성 검정</a:t>
            </a:r>
            <a:endParaRPr lang="ko-KR" altLang="en-US" sz="2500" b="1" dirty="0">
              <a:latin typeface="나눔고딕"/>
              <a:ea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3760" y="1772816"/>
            <a:ext cx="8836479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500" dirty="0" err="1" smtClean="0">
                <a:latin typeface="나눔고딕"/>
                <a:ea typeface="나눔고딕"/>
              </a:rPr>
              <a:t>우도값</a:t>
            </a:r>
            <a:r>
              <a:rPr lang="en-US" altLang="ko-KR" sz="1500" dirty="0" smtClean="0">
                <a:latin typeface="나눔고딕"/>
                <a:ea typeface="나눔고딕"/>
              </a:rPr>
              <a:t> (Likelihood): </a:t>
            </a:r>
            <a:r>
              <a:rPr lang="ko-KR" altLang="en-US" sz="1500" dirty="0" smtClean="0">
                <a:latin typeface="나눔고딕"/>
                <a:ea typeface="나눔고딕"/>
              </a:rPr>
              <a:t>주어진 추정계수로 </a:t>
            </a:r>
            <a:r>
              <a:rPr lang="ko-KR" altLang="en-US" sz="1500" dirty="0" err="1" smtClean="0">
                <a:latin typeface="나눔고딕"/>
                <a:ea typeface="나눔고딕"/>
              </a:rPr>
              <a:t>관측값이</a:t>
            </a:r>
            <a:r>
              <a:rPr lang="ko-KR" altLang="en-US" sz="1500" dirty="0" smtClean="0">
                <a:latin typeface="나눔고딕"/>
                <a:ea typeface="나눔고딕"/>
              </a:rPr>
              <a:t> 발생할 확률</a:t>
            </a:r>
            <a:endParaRPr lang="en-US" altLang="ko-KR" sz="1500" dirty="0" smtClean="0"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나눔고딕"/>
                <a:ea typeface="나눔고딕"/>
              </a:rPr>
              <a:t>      </a:t>
            </a:r>
            <a:r>
              <a:rPr lang="ko-KR" altLang="en-US" sz="1500" dirty="0">
                <a:latin typeface="나눔고딕"/>
                <a:ea typeface="나눔고딕"/>
              </a:rPr>
              <a:t> </a:t>
            </a:r>
            <a:r>
              <a:rPr lang="ko-KR" altLang="en-US" sz="1500" dirty="0" err="1" smtClean="0">
                <a:latin typeface="나눔고딕"/>
                <a:ea typeface="나눔고딕"/>
              </a:rPr>
              <a:t>우도는</a:t>
            </a:r>
            <a:r>
              <a:rPr lang="ko-KR" altLang="en-US" sz="1500" dirty="0" smtClean="0">
                <a:latin typeface="나눔고딕"/>
                <a:ea typeface="나눔고딕"/>
              </a:rPr>
              <a:t> </a:t>
            </a:r>
            <a:r>
              <a:rPr lang="en-US" altLang="ko-KR" sz="1500" dirty="0" smtClean="0">
                <a:latin typeface="나눔고딕"/>
                <a:ea typeface="나눔고딕"/>
              </a:rPr>
              <a:t>–1</a:t>
            </a:r>
            <a:r>
              <a:rPr lang="ko-KR" altLang="en-US" sz="1500" dirty="0" smtClean="0">
                <a:latin typeface="나눔고딕"/>
                <a:ea typeface="나눔고딕"/>
              </a:rPr>
              <a:t>과 </a:t>
            </a:r>
            <a:r>
              <a:rPr lang="en-US" altLang="ko-KR" sz="1500" dirty="0" smtClean="0">
                <a:latin typeface="나눔고딕"/>
                <a:ea typeface="나눔고딕"/>
              </a:rPr>
              <a:t>1</a:t>
            </a:r>
            <a:r>
              <a:rPr lang="ko-KR" altLang="en-US" sz="1500" dirty="0" smtClean="0">
                <a:latin typeface="나눔고딕"/>
                <a:ea typeface="나눔고딕"/>
              </a:rPr>
              <a:t>사이의 값</a:t>
            </a:r>
            <a:r>
              <a:rPr lang="en-US" altLang="ko-KR" sz="1500" dirty="0" smtClean="0">
                <a:latin typeface="나눔고딕"/>
                <a:ea typeface="나눔고딕"/>
              </a:rPr>
              <a:t>. </a:t>
            </a:r>
            <a:r>
              <a:rPr lang="ko-KR" altLang="en-US" sz="1500" dirty="0" err="1" smtClean="0">
                <a:latin typeface="나눔고딕"/>
                <a:ea typeface="나눔고딕"/>
              </a:rPr>
              <a:t>우도에</a:t>
            </a:r>
            <a:r>
              <a:rPr lang="ko-KR" altLang="en-US" sz="1500" dirty="0" smtClean="0">
                <a:latin typeface="나눔고딕"/>
                <a:ea typeface="나눔고딕"/>
              </a:rPr>
              <a:t> 로그를 취하고 여기에 </a:t>
            </a:r>
            <a:r>
              <a:rPr lang="en-US" altLang="ko-KR" sz="1500" dirty="0" smtClean="0">
                <a:latin typeface="나눔고딕"/>
                <a:ea typeface="나눔고딕"/>
              </a:rPr>
              <a:t>-2</a:t>
            </a:r>
            <a:r>
              <a:rPr lang="ko-KR" altLang="en-US" sz="1500" dirty="0" smtClean="0">
                <a:latin typeface="나눔고딕"/>
                <a:ea typeface="나눔고딕"/>
              </a:rPr>
              <a:t>를 곱한 값 </a:t>
            </a:r>
            <a:r>
              <a:rPr lang="en-US" altLang="ko-KR" sz="1500" dirty="0" smtClean="0">
                <a:latin typeface="나눔고딕"/>
                <a:ea typeface="나눔고딕"/>
              </a:rPr>
              <a:t>-2LL</a:t>
            </a:r>
            <a:r>
              <a:rPr lang="ko-KR" altLang="en-US" sz="1500" dirty="0" smtClean="0">
                <a:latin typeface="나눔고딕"/>
                <a:ea typeface="나눔고딕"/>
              </a:rPr>
              <a:t>으로 적합성 검토함</a:t>
            </a:r>
            <a:endParaRPr lang="en-US" altLang="ko-KR" sz="1500" dirty="0" smtClean="0"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나눔고딕"/>
                <a:ea typeface="나눔고딕"/>
              </a:rPr>
              <a:t> </a:t>
            </a:r>
            <a:r>
              <a:rPr lang="en-US" altLang="ko-KR" sz="1500" dirty="0" smtClean="0">
                <a:latin typeface="나눔고딕"/>
                <a:ea typeface="나눔고딕"/>
              </a:rPr>
              <a:t>      </a:t>
            </a:r>
            <a:r>
              <a:rPr lang="ko-KR" altLang="en-US" sz="1500" dirty="0" smtClean="0">
                <a:latin typeface="나눔고딕"/>
                <a:ea typeface="나눔고딕"/>
              </a:rPr>
              <a:t>로그 우도 함수에 </a:t>
            </a:r>
            <a:r>
              <a:rPr lang="en-US" altLang="ko-KR" sz="1500" dirty="0" smtClean="0">
                <a:latin typeface="나눔고딕"/>
                <a:ea typeface="나눔고딕"/>
              </a:rPr>
              <a:t>(-2)</a:t>
            </a:r>
            <a:r>
              <a:rPr lang="ko-KR" altLang="en-US" sz="1500" dirty="0" smtClean="0">
                <a:latin typeface="나눔고딕"/>
                <a:ea typeface="나눔고딕"/>
              </a:rPr>
              <a:t>를 곱해준 이유는 위의 </a:t>
            </a:r>
            <a:r>
              <a:rPr lang="ko-KR" altLang="en-US" sz="1500" dirty="0" err="1" smtClean="0">
                <a:latin typeface="나눔고딕"/>
                <a:ea typeface="나눔고딕"/>
              </a:rPr>
              <a:t>차이값이</a:t>
            </a:r>
            <a:r>
              <a:rPr lang="ko-KR" altLang="en-US" sz="1500" dirty="0" smtClean="0">
                <a:latin typeface="나눔고딕"/>
                <a:ea typeface="나눔고딕"/>
              </a:rPr>
              <a:t> </a:t>
            </a:r>
            <a:r>
              <a:rPr lang="ko-KR" altLang="en-US" sz="1500" dirty="0" err="1" smtClean="0">
                <a:latin typeface="나눔고딕"/>
                <a:ea typeface="나눔고딕"/>
              </a:rPr>
              <a:t>카이자승</a:t>
            </a:r>
            <a:r>
              <a:rPr lang="ko-KR" altLang="en-US" sz="1500" dirty="0" smtClean="0">
                <a:latin typeface="나눔고딕"/>
                <a:ea typeface="나눔고딕"/>
              </a:rPr>
              <a:t> 분포를 따르게 하기 위함</a:t>
            </a:r>
            <a:endParaRPr lang="ko-KR" altLang="en-US" sz="1500" dirty="0">
              <a:latin typeface="나눔고딕"/>
              <a:ea typeface="나눔고딕"/>
            </a:endParaRPr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971" y="2936551"/>
            <a:ext cx="3877216" cy="10669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3760" y="4000916"/>
            <a:ext cx="8836479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나눔고딕"/>
                <a:ea typeface="나눔고딕"/>
              </a:rPr>
              <a:t>2. </a:t>
            </a:r>
            <a:r>
              <a:rPr lang="ko-KR" altLang="en-US" sz="1500" dirty="0" err="1" smtClean="0">
                <a:latin typeface="나눔고딕"/>
                <a:ea typeface="나눔고딕"/>
              </a:rPr>
              <a:t>모형카이제곱</a:t>
            </a:r>
            <a:r>
              <a:rPr lang="ko-KR" altLang="en-US" sz="1500" dirty="0" smtClean="0">
                <a:latin typeface="나눔고딕"/>
                <a:ea typeface="나눔고딕"/>
              </a:rPr>
              <a:t> </a:t>
            </a:r>
            <a:r>
              <a:rPr lang="en-US" altLang="ko-KR" sz="1500" dirty="0" smtClean="0">
                <a:latin typeface="나눔고딕"/>
                <a:ea typeface="나눔고딕"/>
              </a:rPr>
              <a:t>(model chi-square)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나눔고딕"/>
                <a:ea typeface="나눔고딕"/>
              </a:rPr>
              <a:t>   - </a:t>
            </a:r>
            <a:r>
              <a:rPr lang="ko-KR" altLang="en-US" sz="1500" dirty="0" smtClean="0">
                <a:latin typeface="나눔고딕"/>
                <a:ea typeface="나눔고딕"/>
              </a:rPr>
              <a:t>상수항만을 가진 모형</a:t>
            </a:r>
            <a:r>
              <a:rPr lang="en-US" altLang="ko-KR" sz="1500" dirty="0" smtClean="0">
                <a:latin typeface="나눔고딕"/>
                <a:ea typeface="나눔고딕"/>
              </a:rPr>
              <a:t>(</a:t>
            </a:r>
            <a:r>
              <a:rPr lang="ko-KR" altLang="en-US" sz="1500" dirty="0" smtClean="0">
                <a:latin typeface="나눔고딕"/>
                <a:ea typeface="나눔고딕"/>
              </a:rPr>
              <a:t>설명변수가 없는 </a:t>
            </a:r>
            <a:r>
              <a:rPr lang="en-US" altLang="ko-KR" sz="1500" dirty="0" smtClean="0">
                <a:latin typeface="나눔고딕"/>
                <a:ea typeface="나눔고딕"/>
              </a:rPr>
              <a:t>Null model)</a:t>
            </a:r>
            <a:r>
              <a:rPr lang="ko-KR" altLang="en-US" sz="1500" dirty="0" smtClean="0">
                <a:latin typeface="나눔고딕"/>
                <a:ea typeface="나눔고딕"/>
              </a:rPr>
              <a:t>의 </a:t>
            </a:r>
            <a:r>
              <a:rPr lang="en-US" altLang="ko-KR" sz="1500" dirty="0" smtClean="0">
                <a:latin typeface="나눔고딕"/>
                <a:ea typeface="나눔고딕"/>
              </a:rPr>
              <a:t>-2LL</a:t>
            </a:r>
            <a:r>
              <a:rPr lang="ko-KR" altLang="en-US" sz="1500" dirty="0" smtClean="0">
                <a:latin typeface="나눔고딕"/>
                <a:ea typeface="나눔고딕"/>
              </a:rPr>
              <a:t>값과 </a:t>
            </a:r>
            <a:r>
              <a:rPr lang="en-US" altLang="ko-KR" sz="1500" dirty="0" smtClean="0">
                <a:latin typeface="나눔고딕"/>
                <a:ea typeface="나눔고딕"/>
              </a:rPr>
              <a:t>K</a:t>
            </a:r>
            <a:r>
              <a:rPr lang="ko-KR" altLang="en-US" sz="1500" dirty="0" smtClean="0">
                <a:latin typeface="나눔고딕"/>
                <a:ea typeface="나눔고딕"/>
              </a:rPr>
              <a:t>개의 독립변수를 가진 모형</a:t>
            </a:r>
            <a:endParaRPr lang="en-US" altLang="ko-KR" sz="1500" dirty="0" smtClean="0"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나눔고딕"/>
                <a:ea typeface="나눔고딕"/>
              </a:rPr>
              <a:t> </a:t>
            </a:r>
            <a:r>
              <a:rPr lang="en-US" altLang="ko-KR" sz="1500" dirty="0" smtClean="0">
                <a:latin typeface="나눔고딕"/>
                <a:ea typeface="나눔고딕"/>
              </a:rPr>
              <a:t>    (</a:t>
            </a:r>
            <a:r>
              <a:rPr lang="ko-KR" altLang="en-US" sz="1500" dirty="0" smtClean="0">
                <a:latin typeface="나눔고딕"/>
                <a:ea typeface="나눔고딕"/>
              </a:rPr>
              <a:t>해당 설명변수들을 가진 모형</a:t>
            </a:r>
            <a:r>
              <a:rPr lang="en-US" altLang="ko-KR" sz="1500" dirty="0" smtClean="0">
                <a:latin typeface="나눔고딕"/>
                <a:ea typeface="나눔고딕"/>
              </a:rPr>
              <a:t>)</a:t>
            </a:r>
            <a:r>
              <a:rPr lang="ko-KR" altLang="en-US" sz="1500" dirty="0" smtClean="0">
                <a:latin typeface="나눔고딕"/>
                <a:ea typeface="나눔고딕"/>
              </a:rPr>
              <a:t>의 </a:t>
            </a:r>
            <a:r>
              <a:rPr lang="en-US" altLang="ko-KR" sz="1500" dirty="0" smtClean="0">
                <a:latin typeface="나눔고딕"/>
                <a:ea typeface="나눔고딕"/>
              </a:rPr>
              <a:t>-2LL</a:t>
            </a:r>
            <a:r>
              <a:rPr lang="ko-KR" altLang="en-US" sz="1500" dirty="0" smtClean="0">
                <a:latin typeface="나눔고딕"/>
                <a:ea typeface="나눔고딕"/>
              </a:rPr>
              <a:t>값의 차이</a:t>
            </a:r>
            <a:endParaRPr lang="en-US" altLang="ko-KR" sz="1500" dirty="0" smtClean="0"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나눔고딕"/>
                <a:ea typeface="나눔고딕"/>
              </a:rPr>
              <a:t>  : </a:t>
            </a:r>
            <a:r>
              <a:rPr lang="ko-KR" altLang="en-US" sz="1500" dirty="0" smtClean="0">
                <a:latin typeface="나눔고딕"/>
                <a:ea typeface="나눔고딕"/>
              </a:rPr>
              <a:t>값이 클수록 모형의 유의미할 확률이 높아짐</a:t>
            </a:r>
            <a:r>
              <a:rPr lang="en-US" altLang="ko-KR" sz="1500" dirty="0" smtClean="0">
                <a:latin typeface="나눔고딕"/>
                <a:ea typeface="나눔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나눔고딕"/>
                <a:ea typeface="나눔고딕"/>
              </a:rPr>
              <a:t>즉</a:t>
            </a:r>
            <a:r>
              <a:rPr lang="en-US" altLang="ko-KR" sz="1500" dirty="0" smtClean="0">
                <a:latin typeface="나눔고딕"/>
                <a:ea typeface="나눔고딕"/>
              </a:rPr>
              <a:t>, </a:t>
            </a:r>
            <a:r>
              <a:rPr lang="ko-KR" altLang="en-US" sz="1500" dirty="0" smtClean="0">
                <a:latin typeface="나눔고딕"/>
                <a:ea typeface="나눔고딕"/>
              </a:rPr>
              <a:t>값이 클수록 적어도 </a:t>
            </a:r>
            <a:r>
              <a:rPr lang="en-US" altLang="ko-KR" sz="1500" dirty="0" smtClean="0">
                <a:latin typeface="나눔고딕"/>
                <a:ea typeface="나눔고딕"/>
              </a:rPr>
              <a:t>1</a:t>
            </a:r>
            <a:r>
              <a:rPr lang="ko-KR" altLang="en-US" sz="1500" dirty="0" smtClean="0">
                <a:latin typeface="나눔고딕"/>
                <a:ea typeface="나눔고딕"/>
              </a:rPr>
              <a:t>개 이상의 독립변수가 종속변수에게 영향력을 미칠 가능성이 높아짐</a:t>
            </a:r>
            <a:r>
              <a:rPr lang="en-US" altLang="ko-KR" sz="1500" dirty="0" smtClean="0">
                <a:latin typeface="나눔고딕"/>
                <a:ea typeface="나눔고딕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나눔고딕"/>
                <a:ea typeface="나눔고딕"/>
              </a:rPr>
              <a:t>-</a:t>
            </a:r>
            <a:r>
              <a:rPr lang="ko-KR" altLang="en-US" sz="1500" dirty="0" err="1" smtClean="0">
                <a:latin typeface="나눔고딕"/>
                <a:ea typeface="나눔고딕"/>
              </a:rPr>
              <a:t>로지스틱</a:t>
            </a:r>
            <a:r>
              <a:rPr lang="ko-KR" altLang="en-US" sz="1500" dirty="0" smtClean="0">
                <a:latin typeface="나눔고딕"/>
                <a:ea typeface="나눔고딕"/>
              </a:rPr>
              <a:t> </a:t>
            </a:r>
            <a:r>
              <a:rPr lang="ko-KR" altLang="en-US" sz="1500" dirty="0" err="1" smtClean="0">
                <a:latin typeface="나눔고딕"/>
                <a:ea typeface="나눔고딕"/>
              </a:rPr>
              <a:t>회기분석은</a:t>
            </a:r>
            <a:r>
              <a:rPr lang="ko-KR" altLang="en-US" sz="1500" dirty="0" smtClean="0">
                <a:latin typeface="나눔고딕"/>
                <a:ea typeface="나눔고딕"/>
              </a:rPr>
              <a:t> </a:t>
            </a:r>
            <a:r>
              <a:rPr lang="en-US" altLang="ko-KR" sz="1500" dirty="0" smtClean="0">
                <a:latin typeface="나눔고딕"/>
                <a:ea typeface="나눔고딕"/>
              </a:rPr>
              <a:t>-2LL</a:t>
            </a:r>
            <a:r>
              <a:rPr lang="ko-KR" altLang="en-US" sz="1500" dirty="0" smtClean="0">
                <a:latin typeface="나눔고딕"/>
                <a:ea typeface="나눔고딕"/>
              </a:rPr>
              <a:t>값의 차이를 계산하여 </a:t>
            </a:r>
            <a:r>
              <a:rPr lang="en-US" altLang="ko-KR" sz="1500" dirty="0" smtClean="0">
                <a:latin typeface="나눔고딕"/>
                <a:ea typeface="나눔고딕"/>
              </a:rPr>
              <a:t>x2 </a:t>
            </a:r>
            <a:r>
              <a:rPr lang="ko-KR" altLang="en-US" sz="1500" dirty="0" smtClean="0">
                <a:latin typeface="나눔고딕"/>
                <a:ea typeface="나눔고딕"/>
              </a:rPr>
              <a:t>검정</a:t>
            </a:r>
            <a:endParaRPr lang="en-US" altLang="ko-KR" sz="1500" dirty="0" smtClean="0"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endParaRPr lang="ko-KR" altLang="en-US" sz="1500" dirty="0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9847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789" y="2229007"/>
            <a:ext cx="79544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나눔바른고딕" panose="020B0603020101020101"/>
              </a:rPr>
              <a:t>기계 학습</a:t>
            </a:r>
            <a:r>
              <a:rPr lang="ko-KR" altLang="en-US" sz="2400" dirty="0">
                <a:latin typeface="다음_SemiBold" panose="02000700060000000000" pitchFamily="2" charset="-127"/>
                <a:ea typeface="나눔바른고딕" panose="020B0603020101020101"/>
              </a:rPr>
              <a:t>의 분야 중 하나로 </a:t>
            </a:r>
            <a:endParaRPr lang="en-US" altLang="ko-KR" sz="2400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나눔바른고딕" panose="020B0603020101020101"/>
              </a:rPr>
              <a:t>두 카테고리 </a:t>
            </a:r>
            <a:r>
              <a:rPr lang="ko-KR" altLang="en-US" sz="2400" dirty="0">
                <a:latin typeface="다음_SemiBold" panose="02000700060000000000" pitchFamily="2" charset="-127"/>
                <a:ea typeface="나눔바른고딕" panose="020B0603020101020101"/>
              </a:rPr>
              <a:t>중 어느 하나에 속한 데이터의 집합이 주어졌을 때 </a:t>
            </a:r>
            <a:endParaRPr lang="en-US" altLang="ko-KR" sz="2400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나눔바른고딕" panose="020B0603020101020101"/>
              </a:rPr>
              <a:t>카테고리 간 가장 큰 폭</a:t>
            </a:r>
            <a:r>
              <a:rPr lang="ko-KR" altLang="en-US" sz="2400" dirty="0">
                <a:latin typeface="다음_SemiBold" panose="02000700060000000000" pitchFamily="2" charset="-127"/>
                <a:ea typeface="나눔바른고딕" panose="020B0603020101020101"/>
              </a:rPr>
              <a:t>을 가진 경계를 찾는 알고리즘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4398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SVM: Support Vector Machine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4235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340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Vector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와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초평면의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이해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980" y="1526157"/>
            <a:ext cx="4391852" cy="364462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1520" y="4940778"/>
            <a:ext cx="4033315" cy="12466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/>
              <a:t>모든 점은</a:t>
            </a:r>
            <a:r>
              <a:rPr lang="en-US" altLang="ko-KR"/>
              <a:t>, </a:t>
            </a:r>
            <a:r>
              <a:rPr lang="ko-KR" altLang="en-US"/>
              <a:t>좌표공간 위에서 </a:t>
            </a:r>
            <a:r>
              <a:rPr lang="en-US" altLang="ko-KR"/>
              <a:t>Vector</a:t>
            </a:r>
            <a:r>
              <a:rPr lang="ko-KR" altLang="en-US"/>
              <a:t>와 같은 개념입니다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817005" y="4133520"/>
            <a:ext cx="4033315" cy="80725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Support Vector</a:t>
            </a:r>
            <a:r>
              <a:rPr lang="ko-KR" altLang="en-US" dirty="0"/>
              <a:t>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카테고리를 구별할</a:t>
            </a:r>
            <a:r>
              <a:rPr lang="en-US" altLang="ko-KR" dirty="0"/>
              <a:t> </a:t>
            </a:r>
            <a:r>
              <a:rPr lang="ko-KR" altLang="en-US" dirty="0" smtClean="0"/>
              <a:t>때 거리의 기준이 되는 </a:t>
            </a:r>
            <a:r>
              <a:rPr lang="ko-KR" altLang="en-US" dirty="0"/>
              <a:t>점</a:t>
            </a:r>
            <a:r>
              <a:rPr lang="en-US" altLang="ko-KR" dirty="0"/>
              <a:t>(Vector)</a:t>
            </a:r>
            <a:endParaRPr lang="ko-KR" altLang="en-US" dirty="0"/>
          </a:p>
        </p:txBody>
      </p:sp>
      <p:cxnSp>
        <p:nvCxnSpPr>
          <p:cNvPr id="8" name="꺾인 연결선 7"/>
          <p:cNvCxnSpPr>
            <a:stCxn id="4" idx="0"/>
          </p:cNvCxnSpPr>
          <p:nvPr/>
        </p:nvCxnSpPr>
        <p:spPr>
          <a:xfrm rot="5400000" flipH="1" flipV="1">
            <a:off x="2196149" y="4005087"/>
            <a:ext cx="1007721" cy="86366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20" idx="0"/>
          </p:cNvCxnSpPr>
          <p:nvPr/>
        </p:nvCxnSpPr>
        <p:spPr>
          <a:xfrm rot="16200000" flipV="1">
            <a:off x="5487348" y="2787205"/>
            <a:ext cx="935024" cy="175760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817004" y="5043044"/>
            <a:ext cx="4033315" cy="7949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err="1"/>
              <a:t>서포트</a:t>
            </a:r>
            <a:r>
              <a:rPr lang="ko-KR" altLang="en-US" dirty="0"/>
              <a:t> 벡터는 </a:t>
            </a:r>
            <a:r>
              <a:rPr lang="ko-KR" altLang="en-US" dirty="0" smtClean="0"/>
              <a:t>분류 기준을 분석하는 압축적 기준이 됨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기준 데이터 감소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21" name="TextBox 20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7829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340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Vector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와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초평면의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이해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pic>
        <p:nvPicPr>
          <p:cNvPr id="4098" name="Picture 2" descr="svm 3차원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2" y="2069499"/>
            <a:ext cx="540067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1600" y="4287531"/>
            <a:ext cx="6984775" cy="19663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초평면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(Hyperplane)</a:t>
            </a:r>
            <a:r>
              <a:rPr lang="en-US" altLang="ko-KR" dirty="0"/>
              <a:t>: </a:t>
            </a:r>
            <a:r>
              <a:rPr lang="ko-KR" altLang="en-US" dirty="0"/>
              <a:t>한 공간을 둘로 가로지르는 선형 경계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우리가 생각하는 그 </a:t>
            </a:r>
            <a:r>
              <a:rPr lang="en-US" altLang="ko-KR" dirty="0"/>
              <a:t>Classification </a:t>
            </a:r>
            <a:r>
              <a:rPr lang="ko-KR" altLang="en-US" dirty="0"/>
              <a:t>경계와 같습니다</a:t>
            </a:r>
            <a:endParaRPr lang="en-US" altLang="ko-KR" dirty="0"/>
          </a:p>
          <a:p>
            <a:r>
              <a:rPr lang="en-US" altLang="ko-KR" dirty="0" smtClean="0"/>
              <a:t>** </a:t>
            </a:r>
            <a:r>
              <a:rPr lang="ko-KR" altLang="en-US" dirty="0" err="1"/>
              <a:t>초평면은</a:t>
            </a:r>
            <a:r>
              <a:rPr lang="ko-KR" altLang="en-US" dirty="0"/>
              <a:t> </a:t>
            </a:r>
            <a:r>
              <a:rPr lang="en-US" altLang="ko-KR" dirty="0"/>
              <a:t>(n-1) dimension(</a:t>
            </a:r>
            <a:r>
              <a:rPr lang="ko-KR" altLang="en-US" dirty="0"/>
              <a:t>차원</a:t>
            </a:r>
            <a:r>
              <a:rPr lang="en-US" altLang="ko-KR" dirty="0"/>
              <a:t>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평면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21" name="TextBox 20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944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4"/>
          <p:cNvSpPr/>
          <p:nvPr/>
        </p:nvSpPr>
        <p:spPr>
          <a:xfrm>
            <a:off x="6564791" y="3001269"/>
            <a:ext cx="394330" cy="576064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076056" y="3645024"/>
            <a:ext cx="3384376" cy="7121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나눔바른고딕" panose="020B0603020101020101"/>
              </a:rPr>
              <a:t>가장 큰 폭</a:t>
            </a:r>
            <a:r>
              <a:rPr lang="ko-KR" altLang="en-US" dirty="0">
                <a:latin typeface="다음_SemiBold" panose="02000700060000000000" pitchFamily="2" charset="-127"/>
                <a:ea typeface="나눔바른고딕" panose="020B0603020101020101"/>
              </a:rPr>
              <a:t>을 가진 경계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43608" y="1156682"/>
            <a:ext cx="504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Optimal Separating Hyperplane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069768" y="5085184"/>
            <a:ext cx="3384376" cy="1152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다음_SemiBold" panose="02000700060000000000" pitchFamily="2" charset="-127"/>
                <a:ea typeface="나눔바른고딕" panose="020B0603020101020101"/>
              </a:rPr>
              <a:t>카테고리 구별은 </a:t>
            </a:r>
            <a:r>
              <a:rPr lang="en-US" altLang="ko-KR" dirty="0">
                <a:latin typeface="다음_SemiBold" panose="02000700060000000000" pitchFamily="2" charset="-127"/>
                <a:ea typeface="나눔바른고딕" panose="020B0603020101020101"/>
              </a:rPr>
              <a:t>H</a:t>
            </a:r>
            <a:r>
              <a:rPr lang="en-US" altLang="ko-KR" baseline="-25000" dirty="0">
                <a:latin typeface="다음_SemiBold" panose="02000700060000000000" pitchFamily="2" charset="-127"/>
                <a:ea typeface="나눔바른고딕" panose="020B0603020101020101"/>
              </a:rPr>
              <a:t>1</a:t>
            </a:r>
            <a:r>
              <a:rPr lang="en-US" altLang="ko-KR" dirty="0">
                <a:latin typeface="다음_SemiBold" panose="02000700060000000000" pitchFamily="2" charset="-127"/>
                <a:ea typeface="나눔바른고딕" panose="020B0603020101020101"/>
              </a:rPr>
              <a:t>, H</a:t>
            </a:r>
            <a:r>
              <a:rPr lang="en-US" altLang="ko-KR" baseline="-25000" dirty="0">
                <a:latin typeface="다음_SemiBold" panose="02000700060000000000" pitchFamily="2" charset="-127"/>
                <a:ea typeface="나눔바른고딕" panose="020B0603020101020101"/>
              </a:rPr>
              <a:t>2</a:t>
            </a:r>
            <a:r>
              <a:rPr lang="en-US" altLang="ko-KR" dirty="0">
                <a:latin typeface="다음_SemiBold" panose="02000700060000000000" pitchFamily="2" charset="-127"/>
                <a:ea typeface="나눔바른고딕" panose="020B0603020101020101"/>
              </a:rPr>
              <a:t> </a:t>
            </a:r>
            <a:r>
              <a:rPr lang="ko-KR" altLang="en-US" dirty="0">
                <a:latin typeface="다음_SemiBold" panose="02000700060000000000" pitchFamily="2" charset="-127"/>
                <a:ea typeface="나눔바른고딕" panose="020B0603020101020101"/>
              </a:rPr>
              <a:t>모두 가능하지만</a:t>
            </a:r>
            <a:r>
              <a:rPr lang="en-US" altLang="ko-KR" dirty="0">
                <a:latin typeface="다음_SemiBold" panose="02000700060000000000" pitchFamily="2" charset="-127"/>
                <a:ea typeface="나눔바른고딕" panose="020B0603020101020101"/>
              </a:rPr>
              <a:t>, H</a:t>
            </a:r>
            <a:r>
              <a:rPr lang="en-US" altLang="ko-KR" baseline="-25000" dirty="0">
                <a:latin typeface="다음_SemiBold" panose="02000700060000000000" pitchFamily="2" charset="-127"/>
                <a:ea typeface="나눔바른고딕" panose="020B0603020101020101"/>
              </a:rPr>
              <a:t>2</a:t>
            </a:r>
            <a:r>
              <a:rPr lang="ko-KR" altLang="en-US" dirty="0">
                <a:latin typeface="다음_SemiBold" panose="02000700060000000000" pitchFamily="2" charset="-127"/>
                <a:ea typeface="나눔바른고딕" panose="020B0603020101020101"/>
              </a:rPr>
              <a:t> 경계가 가장 일반화에 가까운 경계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5076056" y="2031337"/>
            <a:ext cx="3384376" cy="8899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다음_SemiBold" panose="02000700060000000000" pitchFamily="2" charset="-127"/>
                <a:ea typeface="나눔바른고딕" panose="020B0603020101020101"/>
              </a:rPr>
              <a:t>Lagrangian</a:t>
            </a:r>
            <a:r>
              <a:rPr lang="en-US" altLang="ko-KR" dirty="0">
                <a:latin typeface="다음_SemiBold" panose="02000700060000000000" pitchFamily="2" charset="-127"/>
                <a:ea typeface="나눔바른고딕" panose="020B0603020101020101"/>
              </a:rPr>
              <a:t> Multiplication</a:t>
            </a:r>
          </a:p>
          <a:p>
            <a:pPr algn="ctr"/>
            <a:r>
              <a:rPr lang="ko-KR" altLang="en-US" dirty="0">
                <a:latin typeface="다음_SemiBold" panose="02000700060000000000" pitchFamily="2" charset="-127"/>
                <a:ea typeface="나눔바른고딕" panose="020B0603020101020101"/>
              </a:rPr>
              <a:t>알고리즘</a:t>
            </a:r>
            <a:endParaRPr lang="ko-KR" altLang="en-US" dirty="0"/>
          </a:p>
        </p:txBody>
      </p:sp>
      <p:sp>
        <p:nvSpPr>
          <p:cNvPr id="27" name="화살표: 아래쪽 4"/>
          <p:cNvSpPr/>
          <p:nvPr/>
        </p:nvSpPr>
        <p:spPr>
          <a:xfrm>
            <a:off x="6564791" y="4428140"/>
            <a:ext cx="394330" cy="576064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6" descr="https://upload.wikimedia.org/wikipedia/commons/thumb/2/20/Svm_separating_hyperplanes.png/1024px-Svm_separating_hyperplan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37931"/>
            <a:ext cx="4433080" cy="423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2267744" y="3198010"/>
            <a:ext cx="144016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195736" y="3765066"/>
            <a:ext cx="432048" cy="472033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20" name="TextBox 19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3836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20" name="TextBox 19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pic>
        <p:nvPicPr>
          <p:cNvPr id="1026" name="Picture 2" descr="http://cdnweb01.wikitree.co.kr/webdata/editor/201605/08/img_20160508094729_1f4bb3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917491"/>
            <a:ext cx="6667500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636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4048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Lagrangian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Multiplication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5616" y="2268606"/>
            <a:ext cx="5400675" cy="35147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5536" y="5742361"/>
            <a:ext cx="8280920" cy="552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일정 제약 하에서 함수의 최댓값</a:t>
            </a:r>
            <a:r>
              <a:rPr lang="en-US" altLang="ko-KR" dirty="0"/>
              <a:t>/</a:t>
            </a:r>
            <a:r>
              <a:rPr lang="ko-KR" altLang="en-US" dirty="0"/>
              <a:t>최솟값을 구하는 방법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21" name="TextBox 20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8994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4706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Lagrangian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Multiplication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맛보기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5616" y="2268606"/>
            <a:ext cx="5400675" cy="35147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5536" y="4725144"/>
            <a:ext cx="8280920" cy="15693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목표</a:t>
            </a:r>
            <a:r>
              <a:rPr lang="en-US" altLang="ko-KR" dirty="0"/>
              <a:t>: g(</a:t>
            </a:r>
            <a:r>
              <a:rPr lang="en-US" altLang="ko-KR" dirty="0" err="1"/>
              <a:t>x,y</a:t>
            </a:r>
            <a:r>
              <a:rPr lang="en-US" altLang="ko-KR" dirty="0"/>
              <a:t>) - c = 0</a:t>
            </a:r>
            <a:r>
              <a:rPr lang="ko-KR" altLang="en-US" dirty="0"/>
              <a:t> 을 만족하는 상태에서의 </a:t>
            </a:r>
            <a:r>
              <a:rPr lang="en-US" altLang="ko-KR" dirty="0"/>
              <a:t>f(</a:t>
            </a:r>
            <a:r>
              <a:rPr lang="en-US" altLang="ko-KR" dirty="0" err="1"/>
              <a:t>x,y</a:t>
            </a:r>
            <a:r>
              <a:rPr lang="en-US" altLang="ko-KR" dirty="0"/>
              <a:t>)</a:t>
            </a:r>
            <a:r>
              <a:rPr lang="ko-KR" altLang="en-US" dirty="0"/>
              <a:t>의 최댓값 구하기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목표</a:t>
            </a:r>
            <a:r>
              <a:rPr lang="en-US" altLang="ko-KR" dirty="0"/>
              <a:t>: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 1, Classification -1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초평면의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반대편에 있는 상태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Distance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최댓값 </a:t>
            </a:r>
            <a:r>
              <a:rPr lang="ko-KR" altLang="en-US" dirty="0"/>
              <a:t>구하기</a:t>
            </a:r>
          </a:p>
        </p:txBody>
      </p:sp>
      <p:cxnSp>
        <p:nvCxnSpPr>
          <p:cNvPr id="4" name="직선 화살표 연결선 3"/>
          <p:cNvCxnSpPr>
            <a:stCxn id="19" idx="0"/>
          </p:cNvCxnSpPr>
          <p:nvPr/>
        </p:nvCxnSpPr>
        <p:spPr>
          <a:xfrm flipH="1" flipV="1">
            <a:off x="4139952" y="3717034"/>
            <a:ext cx="396044" cy="10081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21" name="TextBox 20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7072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4706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Lagrangian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Multiplication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맛보기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58608" y="2279625"/>
            <a:ext cx="5194071" cy="3542950"/>
            <a:chOff x="3558608" y="2279625"/>
            <a:chExt cx="5194071" cy="3542950"/>
          </a:xfrm>
        </p:grpSpPr>
        <p:grpSp>
          <p:nvGrpSpPr>
            <p:cNvPr id="3" name="그룹 2"/>
            <p:cNvGrpSpPr/>
            <p:nvPr/>
          </p:nvGrpSpPr>
          <p:grpSpPr>
            <a:xfrm>
              <a:off x="3558608" y="2279625"/>
              <a:ext cx="5194071" cy="3542950"/>
              <a:chOff x="3396977" y="2492896"/>
              <a:chExt cx="5194071" cy="3542950"/>
            </a:xfrm>
          </p:grpSpPr>
          <p:pic>
            <p:nvPicPr>
              <p:cNvPr id="1026" name="Picture 2" descr="enter image description here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873" r="20164"/>
              <a:stretch/>
            </p:blipFill>
            <p:spPr bwMode="auto">
              <a:xfrm>
                <a:off x="4860032" y="2492896"/>
                <a:ext cx="3731016" cy="3542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enter image description here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80788"/>
              <a:stretch/>
            </p:blipFill>
            <p:spPr bwMode="auto">
              <a:xfrm>
                <a:off x="3396977" y="2492896"/>
                <a:ext cx="1594160" cy="3542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직사각형 4"/>
            <p:cNvSpPr/>
            <p:nvPr/>
          </p:nvSpPr>
          <p:spPr>
            <a:xfrm>
              <a:off x="6156176" y="4581128"/>
              <a:ext cx="2376264" cy="36004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102793" y="4989825"/>
              <a:ext cx="2376264" cy="36004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920836" y="5422426"/>
              <a:ext cx="1459476" cy="36004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78" y="4153582"/>
            <a:ext cx="3732317" cy="255300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20" name="TextBox 19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423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405" y="1124585"/>
            <a:ext cx="144145" cy="504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305" y="1156970"/>
            <a:ext cx="2868093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회귀분석의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기본</a:t>
            </a:r>
            <a:r>
              <a:rPr lang="en-US" altLang="ko-KR" sz="2400" b="1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모델</a:t>
            </a:r>
            <a:endParaRPr lang="ko-KR" altLang="en-US" sz="2400" b="1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9FA1E-D020-456A-A25E-87CB2367A50D}"/>
              </a:ext>
            </a:extLst>
          </p:cNvPr>
          <p:cNvSpPr/>
          <p:nvPr/>
        </p:nvSpPr>
        <p:spPr>
          <a:xfrm>
            <a:off x="611560" y="2298958"/>
            <a:ext cx="43206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단순회귀분석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변수 간의 인과관계를 조사하는 방법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다중회귀분석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 이상의 독립변수들과 하나의 종속변수의 관계를 분석하는 기법으로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단순 회귀 분석을 확장한 것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76E6160-2213-4C41-8F0F-D6908835B64D}"/>
              </a:ext>
            </a:extLst>
          </p:cNvPr>
          <p:cNvCxnSpPr/>
          <p:nvPr/>
        </p:nvCxnSpPr>
        <p:spPr>
          <a:xfrm>
            <a:off x="4932040" y="1916832"/>
            <a:ext cx="0" cy="406209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  <a:alpha val="52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3BCFBB87-4159-40BD-A9F3-F867502216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5" t="18376" r="2673" b="7377"/>
          <a:stretch/>
        </p:blipFill>
        <p:spPr>
          <a:xfrm>
            <a:off x="5600352" y="3356991"/>
            <a:ext cx="2725283" cy="24951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FE5BDBA-0C2B-4240-826F-7C3B3EBA6C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" t="61307" r="51964" b="7032"/>
          <a:stretch/>
        </p:blipFill>
        <p:spPr>
          <a:xfrm>
            <a:off x="5724128" y="2204864"/>
            <a:ext cx="2601508" cy="100811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66C7794-2ABD-4D57-A04B-2DB9B3E10BEE}"/>
              </a:ext>
            </a:extLst>
          </p:cNvPr>
          <p:cNvSpPr/>
          <p:nvPr/>
        </p:nvSpPr>
        <p:spPr>
          <a:xfrm>
            <a:off x="416380" y="624563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http://blog.naver.com/PostView.nhn?blogId=y4769&amp;logNo=220390306491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9" name="TextBox 18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9702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2885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Kernel Trick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이란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?</a:t>
            </a:r>
          </a:p>
        </p:txBody>
      </p:sp>
      <p:pic>
        <p:nvPicPr>
          <p:cNvPr id="1028" name="Picture 4" descr="2-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" y="2478758"/>
            <a:ext cx="4058376" cy="275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-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699" y="2479705"/>
            <a:ext cx="4056980" cy="275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3316" y="5351462"/>
            <a:ext cx="3612403" cy="10624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초평면을</a:t>
            </a:r>
            <a:r>
              <a:rPr lang="ko-KR" altLang="en-US" dirty="0"/>
              <a:t> 구할 수 없음</a:t>
            </a:r>
            <a:endParaRPr lang="en-US" altLang="ko-KR" dirty="0"/>
          </a:p>
          <a:p>
            <a:pPr algn="ctr"/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초평면은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Linear(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선형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이므로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27461" y="5479882"/>
            <a:ext cx="3612403" cy="80725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초평면을</a:t>
            </a:r>
            <a:r>
              <a:rPr lang="ko-KR" altLang="en-US" dirty="0"/>
              <a:t> 구할 수 있도록 변형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211960" y="5694738"/>
            <a:ext cx="420045" cy="39215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23" name="TextBox 22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7266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Kernel Trick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pic>
        <p:nvPicPr>
          <p:cNvPr id="2052" name="Picture 4" descr="http://images.slideplayer.com/39/10982739/slides/slide_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605" y="1889783"/>
            <a:ext cx="5944790" cy="445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9" name="TextBox 18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7147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Kernel Trick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17" y="1656653"/>
            <a:ext cx="8279766" cy="33732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03702" y="4948638"/>
            <a:ext cx="3612403" cy="4892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3</a:t>
            </a:r>
            <a:r>
              <a:rPr lang="ko-KR" altLang="en-US" dirty="0"/>
              <a:t>개의 변수 </a:t>
            </a:r>
            <a:r>
              <a:rPr lang="en-US" altLang="ko-KR" dirty="0"/>
              <a:t>(x, y, K(</a:t>
            </a:r>
            <a:r>
              <a:rPr lang="en-US" altLang="ko-KR" dirty="0" err="1"/>
              <a:t>x,y</a:t>
            </a:r>
            <a:r>
              <a:rPr lang="en-US" altLang="ko-KR" dirty="0"/>
              <a:t>))</a:t>
            </a:r>
            <a:endParaRPr lang="ko-KR" altLang="en-US" dirty="0"/>
          </a:p>
        </p:txBody>
      </p:sp>
      <p:sp>
        <p:nvSpPr>
          <p:cNvPr id="20" name="오른쪽 화살표 19"/>
          <p:cNvSpPr/>
          <p:nvPr/>
        </p:nvSpPr>
        <p:spPr>
          <a:xfrm>
            <a:off x="4572000" y="5004503"/>
            <a:ext cx="420045" cy="39215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9556" y="4955943"/>
            <a:ext cx="3612403" cy="4892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2</a:t>
            </a:r>
            <a:r>
              <a:rPr lang="ko-KR" altLang="en-US" dirty="0"/>
              <a:t>개의 변수 </a:t>
            </a:r>
            <a:r>
              <a:rPr lang="en-US" altLang="ko-KR" dirty="0"/>
              <a:t>(x, y)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07134" y="5700425"/>
            <a:ext cx="7388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해당 카테고리가 </a:t>
            </a:r>
            <a:r>
              <a:rPr lang="en-US" altLang="ko-KR" dirty="0"/>
              <a:t>x, y </a:t>
            </a:r>
            <a:r>
              <a:rPr lang="ko-KR" altLang="en-US" dirty="0"/>
              <a:t>의 크기보다 </a:t>
            </a:r>
            <a:r>
              <a:rPr lang="en-US" altLang="ko-KR" dirty="0"/>
              <a:t>K </a:t>
            </a:r>
            <a:r>
              <a:rPr lang="ko-KR" altLang="en-US" dirty="0" err="1"/>
              <a:t>함수값에</a:t>
            </a:r>
            <a:r>
              <a:rPr lang="ko-KR" altLang="en-US" dirty="0"/>
              <a:t> 의해 구분될 수 있다</a:t>
            </a:r>
            <a:r>
              <a:rPr lang="en-US" altLang="ko-KR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K </a:t>
            </a:r>
            <a:r>
              <a:rPr lang="ko-KR" altLang="en-US" dirty="0"/>
              <a:t>적용이 자유로움 </a:t>
            </a:r>
            <a:r>
              <a:rPr lang="en-US" altLang="ko-KR" dirty="0"/>
              <a:t>- Classification</a:t>
            </a:r>
            <a:r>
              <a:rPr lang="ko-KR" altLang="en-US" dirty="0"/>
              <a:t>의 꽃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23" name="TextBox 22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4598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71600" y="1167079"/>
            <a:ext cx="4495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Logistic Regression vs. SVM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617353" y="2370433"/>
          <a:ext cx="7920879" cy="3402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1157">
                  <a:extLst>
                    <a:ext uri="{9D8B030D-6E8A-4147-A177-3AD203B41FA5}">
                      <a16:colId xmlns:a16="http://schemas.microsoft.com/office/drawing/2014/main" val="3759862945"/>
                    </a:ext>
                  </a:extLst>
                </a:gridCol>
                <a:gridCol w="2819861">
                  <a:extLst>
                    <a:ext uri="{9D8B030D-6E8A-4147-A177-3AD203B41FA5}">
                      <a16:colId xmlns:a16="http://schemas.microsoft.com/office/drawing/2014/main" val="2399283239"/>
                    </a:ext>
                  </a:extLst>
                </a:gridCol>
                <a:gridCol w="2819861">
                  <a:extLst>
                    <a:ext uri="{9D8B030D-6E8A-4147-A177-3AD203B41FA5}">
                      <a16:colId xmlns:a16="http://schemas.microsoft.com/office/drawing/2014/main" val="2064105562"/>
                    </a:ext>
                  </a:extLst>
                </a:gridCol>
              </a:tblGrid>
              <a:tr h="6549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활용 개념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최적화 방식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48970"/>
                  </a:ext>
                </a:extLst>
              </a:tr>
              <a:tr h="1373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Logistic Regression</a:t>
                      </a:r>
                      <a:endParaRPr lang="ko-KR" alt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Sigmoid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+mn-lt"/>
                        </a:rPr>
                        <a:t>(X)</a:t>
                      </a:r>
                    </a:p>
                    <a:p>
                      <a:pPr latinLnBrk="1"/>
                      <a:endParaRPr lang="en-US" altLang="ko-KR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  <a:latin typeface="+mn-lt"/>
                        </a:rPr>
                        <a:t>경사하강법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Cost Function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의 최소화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782008"/>
                  </a:ext>
                </a:extLst>
              </a:tr>
              <a:tr h="1373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SVM</a:t>
                      </a:r>
                      <a:endParaRPr lang="ko-KR" alt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Distance</a:t>
                      </a: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+mn-lt"/>
                        </a:rPr>
                        <a:t>Lagrangian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+mn-lt"/>
                        </a:rPr>
                        <a:t> multiplication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Distance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의 최대화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9831341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9" name="TextBox 18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5292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788" y="2229007"/>
            <a:ext cx="82976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400" dirty="0" err="1">
                <a:latin typeface="다음_SemiBold" panose="02000700060000000000" pitchFamily="2" charset="-127"/>
                <a:ea typeface="나눔바른고딕" panose="020B0603020101020101"/>
              </a:rPr>
              <a:t>연산속도가</a:t>
            </a:r>
            <a:r>
              <a:rPr lang="ko-KR" altLang="en-US" sz="2400" dirty="0">
                <a:latin typeface="다음_SemiBold" panose="02000700060000000000" pitchFamily="2" charset="-127"/>
                <a:ea typeface="나눔바른고딕" panose="020B0603020101020101"/>
              </a:rPr>
              <a:t> 빠르다</a:t>
            </a:r>
            <a:r>
              <a:rPr lang="en-US" altLang="ko-KR" sz="2400" dirty="0">
                <a:latin typeface="다음_SemiBold" panose="02000700060000000000" pitchFamily="2" charset="-127"/>
                <a:ea typeface="나눔바른고딕" panose="020B0603020101020101"/>
              </a:rPr>
              <a:t>:						</a:t>
            </a:r>
            <a:r>
              <a:rPr lang="ko-KR" altLang="en-US" sz="2400" dirty="0">
                <a:latin typeface="다음_SemiBold" panose="02000700060000000000" pitchFamily="2" charset="-127"/>
                <a:ea typeface="나눔바른고딕" panose="020B0603020101020101"/>
              </a:rPr>
              <a:t>데이터 중 </a:t>
            </a:r>
            <a:r>
              <a:rPr lang="en-US" altLang="ko-KR" sz="2400" dirty="0">
                <a:latin typeface="다음_SemiBold" panose="02000700060000000000" pitchFamily="2" charset="-127"/>
                <a:ea typeface="나눔바른고딕" panose="020B0603020101020101"/>
              </a:rPr>
              <a:t>Support Vector</a:t>
            </a:r>
            <a:r>
              <a:rPr lang="ko-KR" altLang="en-US" sz="2400" dirty="0">
                <a:latin typeface="다음_SemiBold" panose="02000700060000000000" pitchFamily="2" charset="-127"/>
                <a:ea typeface="나눔바른고딕" panose="020B0603020101020101"/>
              </a:rPr>
              <a:t>만을 계산</a:t>
            </a:r>
            <a:endParaRPr lang="en-US" altLang="ko-KR" sz="2400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pPr marL="514350" indent="-514350">
              <a:buAutoNum type="arabicPeriod"/>
            </a:pPr>
            <a:endParaRPr lang="en-US" altLang="ko-KR" sz="2400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pPr marL="514350" indent="-514350">
              <a:buAutoNum type="arabicPeriod"/>
            </a:pPr>
            <a:r>
              <a:rPr lang="ko-KR" altLang="en-US" sz="2400" dirty="0">
                <a:latin typeface="다음_SemiBold" panose="02000700060000000000" pitchFamily="2" charset="-127"/>
                <a:ea typeface="나눔바른고딕" panose="020B0603020101020101"/>
              </a:rPr>
              <a:t>언제나 </a:t>
            </a:r>
            <a:r>
              <a:rPr lang="en-US" altLang="ko-KR" sz="2400" dirty="0">
                <a:latin typeface="다음_SemiBold" panose="02000700060000000000" pitchFamily="2" charset="-127"/>
                <a:ea typeface="나눔바른고딕" panose="020B0603020101020101"/>
              </a:rPr>
              <a:t>Global Optimization</a:t>
            </a:r>
            <a:r>
              <a:rPr lang="ko-KR" altLang="en-US" sz="2400" dirty="0">
                <a:latin typeface="다음_SemiBold" panose="02000700060000000000" pitchFamily="2" charset="-127"/>
                <a:ea typeface="나눔바른고딕" panose="020B0603020101020101"/>
              </a:rPr>
              <a:t>을 도출한다</a:t>
            </a:r>
            <a:r>
              <a:rPr lang="en-US" altLang="ko-KR" sz="2400" dirty="0">
                <a:latin typeface="다음_SemiBold" panose="02000700060000000000" pitchFamily="2" charset="-127"/>
                <a:ea typeface="나눔바른고딕" panose="020B0603020101020101"/>
              </a:rPr>
              <a:t>:	</a:t>
            </a:r>
            <a:r>
              <a:rPr lang="en-US" altLang="ko-KR" sz="2400" dirty="0" err="1">
                <a:latin typeface="다음_SemiBold" panose="02000700060000000000" pitchFamily="2" charset="-127"/>
                <a:ea typeface="나눔바른고딕" panose="020B0603020101020101"/>
              </a:rPr>
              <a:t>Lagrangian</a:t>
            </a:r>
            <a:r>
              <a:rPr lang="en-US" altLang="ko-KR" sz="2400" dirty="0">
                <a:latin typeface="다음_SemiBold" panose="02000700060000000000" pitchFamily="2" charset="-127"/>
                <a:ea typeface="나눔바른고딕" panose="020B0603020101020101"/>
              </a:rPr>
              <a:t> Multiplier</a:t>
            </a:r>
            <a:r>
              <a:rPr lang="ko-KR" altLang="en-US" sz="2400" dirty="0">
                <a:latin typeface="다음_SemiBold" panose="02000700060000000000" pitchFamily="2" charset="-127"/>
                <a:ea typeface="나눔바른고딕" panose="020B0603020101020101"/>
              </a:rPr>
              <a:t>를 활용해 최솟값</a:t>
            </a:r>
            <a:r>
              <a:rPr lang="en-US" altLang="ko-KR" sz="2400" dirty="0">
                <a:latin typeface="다음_SemiBold" panose="02000700060000000000" pitchFamily="2" charset="-127"/>
                <a:ea typeface="나눔바른고딕" panose="020B0603020101020101"/>
              </a:rPr>
              <a:t>/</a:t>
            </a:r>
            <a:r>
              <a:rPr lang="ko-KR" altLang="en-US" sz="2400" dirty="0">
                <a:latin typeface="다음_SemiBold" panose="02000700060000000000" pitchFamily="2" charset="-127"/>
                <a:ea typeface="나눔바른고딕" panose="020B0603020101020101"/>
              </a:rPr>
              <a:t>최댓값 도출</a:t>
            </a:r>
            <a:endParaRPr lang="en-US" altLang="ko-KR" sz="2400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pPr marL="514350" indent="-514350">
              <a:buAutoNum type="arabicPeriod"/>
            </a:pPr>
            <a:endParaRPr lang="en-US" altLang="ko-KR" sz="2400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pPr marL="514350" indent="-514350">
              <a:buAutoNum type="arabicPeriod"/>
            </a:pPr>
            <a:r>
              <a:rPr lang="ko-KR" altLang="en-US" sz="2400" dirty="0">
                <a:latin typeface="다음_SemiBold" panose="02000700060000000000" pitchFamily="2" charset="-127"/>
                <a:ea typeface="나눔바른고딕" panose="020B0603020101020101"/>
              </a:rPr>
              <a:t>다양한 데이터 형태에서 분석이 가능하다</a:t>
            </a:r>
            <a:r>
              <a:rPr lang="en-US" altLang="ko-KR" sz="2400" dirty="0">
                <a:latin typeface="다음_SemiBold" panose="02000700060000000000" pitchFamily="2" charset="-127"/>
                <a:ea typeface="나눔바른고딕" panose="020B0603020101020101"/>
              </a:rPr>
              <a:t>:		Kernel</a:t>
            </a:r>
            <a:r>
              <a:rPr lang="ko-KR" altLang="en-US" sz="2400" dirty="0">
                <a:latin typeface="다음_SemiBold" panose="02000700060000000000" pitchFamily="2" charset="-127"/>
                <a:ea typeface="나눔바른고딕" panose="020B0603020101020101"/>
              </a:rPr>
              <a:t>을</a:t>
            </a:r>
            <a:r>
              <a:rPr lang="en-US" altLang="ko-KR" sz="2400" dirty="0">
                <a:latin typeface="다음_SemiBold" panose="02000700060000000000" pitchFamily="2" charset="-127"/>
                <a:ea typeface="나눔바른고딕" panose="020B0603020101020101"/>
              </a:rPr>
              <a:t> </a:t>
            </a:r>
            <a:r>
              <a:rPr lang="ko-KR" altLang="en-US" sz="2400" dirty="0">
                <a:latin typeface="다음_SemiBold" panose="02000700060000000000" pitchFamily="2" charset="-127"/>
                <a:ea typeface="나눔바른고딕" panose="020B0603020101020101"/>
              </a:rPr>
              <a:t>활용하여 데이터를 변형해 분석 가능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SVM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의 장점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9" name="TextBox 18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0815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229007"/>
            <a:ext cx="84249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400" dirty="0">
                <a:latin typeface="다음_SemiBold" panose="02000700060000000000" pitchFamily="2" charset="-127"/>
                <a:ea typeface="나눔바른고딕" panose="020B0603020101020101"/>
              </a:rPr>
              <a:t>샘플이 많을 때에는 맞지 않을 수 있다</a:t>
            </a:r>
            <a:r>
              <a:rPr lang="en-US" altLang="ko-KR" sz="2400" dirty="0">
                <a:latin typeface="다음_SemiBold" panose="02000700060000000000" pitchFamily="2" charset="-127"/>
                <a:ea typeface="나눔바른고딕" panose="020B0603020101020101"/>
              </a:rPr>
              <a:t>:			</a:t>
            </a:r>
            <a:r>
              <a:rPr lang="ko-KR" altLang="en-US" sz="2400" dirty="0" err="1">
                <a:latin typeface="다음_SemiBold" panose="02000700060000000000" pitchFamily="2" charset="-127"/>
                <a:ea typeface="나눔바른고딕" panose="020B0603020101020101"/>
              </a:rPr>
              <a:t>예외값이</a:t>
            </a:r>
            <a:r>
              <a:rPr lang="ko-KR" altLang="en-US" sz="2400" dirty="0">
                <a:latin typeface="다음_SemiBold" panose="02000700060000000000" pitchFamily="2" charset="-127"/>
                <a:ea typeface="나눔바른고딕" panose="020B0603020101020101"/>
              </a:rPr>
              <a:t> 많은 경우 등 </a:t>
            </a:r>
            <a:r>
              <a:rPr lang="en-US" altLang="ko-KR" sz="2400" dirty="0">
                <a:latin typeface="다음_SemiBold" panose="02000700060000000000" pitchFamily="2" charset="-127"/>
                <a:ea typeface="나눔바른고딕" panose="020B0603020101020101"/>
              </a:rPr>
              <a:t>SVM</a:t>
            </a:r>
            <a:r>
              <a:rPr lang="ko-KR" altLang="en-US" sz="2400" dirty="0">
                <a:latin typeface="다음_SemiBold" panose="02000700060000000000" pitchFamily="2" charset="-127"/>
                <a:ea typeface="나눔바른고딕" panose="020B0603020101020101"/>
              </a:rPr>
              <a:t>으로 분석할 수 없을 수도</a:t>
            </a:r>
            <a:r>
              <a:rPr lang="en-US" altLang="ko-KR" sz="2400" dirty="0">
                <a:latin typeface="다음_SemiBold" panose="02000700060000000000" pitchFamily="2" charset="-127"/>
                <a:ea typeface="나눔바른고딕" panose="020B0603020101020101"/>
              </a:rPr>
              <a:t>!</a:t>
            </a:r>
          </a:p>
          <a:p>
            <a:pPr marL="514350" indent="-514350">
              <a:buAutoNum type="arabicPeriod"/>
            </a:pPr>
            <a:endParaRPr lang="en-US" altLang="ko-KR" sz="2400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pPr marL="514350" indent="-514350">
              <a:buAutoNum type="arabicPeriod"/>
            </a:pPr>
            <a:r>
              <a:rPr lang="ko-KR" altLang="en-US" sz="2400" dirty="0">
                <a:latin typeface="다음_SemiBold" panose="02000700060000000000" pitchFamily="2" charset="-127"/>
                <a:ea typeface="나눔바른고딕" panose="020B0603020101020101"/>
              </a:rPr>
              <a:t>데이터 </a:t>
            </a:r>
            <a:r>
              <a:rPr lang="ko-KR" altLang="en-US" sz="2400" dirty="0" err="1">
                <a:latin typeface="다음_SemiBold" panose="02000700060000000000" pitchFamily="2" charset="-127"/>
                <a:ea typeface="나눔바른고딕" panose="020B0603020101020101"/>
              </a:rPr>
              <a:t>전처리가</a:t>
            </a:r>
            <a:r>
              <a:rPr lang="ko-KR" altLang="en-US" sz="2400" dirty="0">
                <a:latin typeface="다음_SemiBold" panose="02000700060000000000" pitchFamily="2" charset="-127"/>
                <a:ea typeface="나눔바른고딕" panose="020B0603020101020101"/>
              </a:rPr>
              <a:t> 어렵다</a:t>
            </a:r>
            <a:r>
              <a:rPr lang="en-US" altLang="ko-KR" sz="2400" dirty="0">
                <a:latin typeface="다음_SemiBold" panose="02000700060000000000" pitchFamily="2" charset="-127"/>
                <a:ea typeface="나눔바른고딕" panose="020B0603020101020101"/>
              </a:rPr>
              <a:t>:					</a:t>
            </a:r>
            <a:r>
              <a:rPr lang="ko-KR" altLang="en-US" sz="2400" dirty="0">
                <a:latin typeface="다음_SemiBold" panose="02000700060000000000" pitchFamily="2" charset="-127"/>
                <a:ea typeface="나눔바른고딕" panose="020B0603020101020101"/>
              </a:rPr>
              <a:t>데이터 별로 </a:t>
            </a:r>
            <a:r>
              <a:rPr lang="ko-KR" altLang="en-US" sz="2400" dirty="0" err="1">
                <a:latin typeface="다음_SemiBold" panose="02000700060000000000" pitchFamily="2" charset="-127"/>
                <a:ea typeface="나눔바른고딕" panose="020B0603020101020101"/>
              </a:rPr>
              <a:t>단위값이</a:t>
            </a:r>
            <a:r>
              <a:rPr lang="ko-KR" altLang="en-US" sz="2400" dirty="0">
                <a:latin typeface="다음_SemiBold" panose="02000700060000000000" pitchFamily="2" charset="-127"/>
                <a:ea typeface="나눔바른고딕" panose="020B0603020101020101"/>
              </a:rPr>
              <a:t> 유사해야 유의미한 분석 가능</a:t>
            </a:r>
            <a:endParaRPr lang="en-US" altLang="ko-KR" sz="2400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pPr marL="514350" indent="-514350">
              <a:buAutoNum type="arabicPeriod"/>
            </a:pPr>
            <a:endParaRPr lang="en-US" altLang="ko-KR" sz="2400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pPr marL="514350" indent="-514350">
              <a:buAutoNum type="arabicPeriod"/>
            </a:pPr>
            <a:r>
              <a:rPr lang="ko-KR" altLang="en-US" sz="2400" dirty="0">
                <a:latin typeface="다음_SemiBold" panose="02000700060000000000" pitchFamily="2" charset="-127"/>
                <a:ea typeface="나눔바른고딕" panose="020B0603020101020101"/>
              </a:rPr>
              <a:t>예측의 해석이 어렵다</a:t>
            </a:r>
            <a:r>
              <a:rPr lang="en-US" altLang="ko-KR" sz="2400" dirty="0">
                <a:latin typeface="다음_SemiBold" panose="02000700060000000000" pitchFamily="2" charset="-127"/>
                <a:ea typeface="나눔바른고딕" panose="020B0603020101020101"/>
              </a:rPr>
              <a:t>:						Visualization</a:t>
            </a:r>
            <a:r>
              <a:rPr lang="ko-KR" altLang="en-US" sz="2400" dirty="0">
                <a:latin typeface="다음_SemiBold" panose="02000700060000000000" pitchFamily="2" charset="-127"/>
                <a:ea typeface="나눔바른고딕" panose="020B0603020101020101"/>
              </a:rPr>
              <a:t>하기 어렵고 복잡한 수학 개념을 활용함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SVM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의 단점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9" name="TextBox 18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2596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789" y="2229007"/>
            <a:ext cx="79544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dirty="0">
                <a:latin typeface="다음_SemiBold" panose="02000700060000000000" pitchFamily="2" charset="-127"/>
                <a:ea typeface="나눔바른고딕" panose="020B0603020101020101"/>
              </a:rPr>
              <a:t>From </a:t>
            </a:r>
            <a:r>
              <a:rPr lang="en-US" altLang="ko-KR" sz="2400" dirty="0" err="1">
                <a:latin typeface="다음_SemiBold" panose="02000700060000000000" pitchFamily="2" charset="-127"/>
                <a:ea typeface="나눔바른고딕" panose="020B0603020101020101"/>
              </a:rPr>
              <a:t>sklearn</a:t>
            </a:r>
            <a:r>
              <a:rPr lang="en-US" altLang="ko-KR" sz="2400" dirty="0">
                <a:latin typeface="다음_SemiBold" panose="02000700060000000000" pitchFamily="2" charset="-127"/>
                <a:ea typeface="나눔바른고딕" panose="020B0603020101020101"/>
              </a:rPr>
              <a:t> import </a:t>
            </a:r>
            <a:r>
              <a:rPr lang="en-US" altLang="ko-KR" sz="2400" dirty="0" err="1">
                <a:latin typeface="다음_SemiBold" panose="02000700060000000000" pitchFamily="2" charset="-127"/>
                <a:ea typeface="나눔바른고딕" panose="020B0603020101020101"/>
              </a:rPr>
              <a:t>svm</a:t>
            </a:r>
            <a:endParaRPr lang="en-US" altLang="ko-KR" sz="2400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pPr marL="514350" indent="-514350">
              <a:buAutoNum type="arabicPeriod"/>
            </a:pPr>
            <a:endParaRPr lang="en-US" altLang="ko-KR" sz="2400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pPr marL="514350" indent="-514350">
              <a:buAutoNum type="arabicPeriod"/>
            </a:pPr>
            <a:r>
              <a:rPr lang="en-US" altLang="ko-KR" sz="2400" dirty="0">
                <a:latin typeface="다음_SemiBold" panose="02000700060000000000" pitchFamily="2" charset="-127"/>
                <a:ea typeface="나눔바른고딕" panose="020B0603020101020101"/>
              </a:rPr>
              <a:t>Import </a:t>
            </a:r>
            <a:r>
              <a:rPr lang="en-US" altLang="ko-KR" sz="2400" dirty="0" err="1">
                <a:latin typeface="다음_SemiBold" panose="02000700060000000000" pitchFamily="2" charset="-127"/>
                <a:ea typeface="나눔바른고딕" panose="020B0603020101020101"/>
              </a:rPr>
              <a:t>libsvm</a:t>
            </a:r>
            <a:endParaRPr lang="en-US" altLang="ko-KR" sz="2400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pPr marL="514350" indent="-514350">
              <a:buAutoNum type="arabicPeriod"/>
            </a:pPr>
            <a:endParaRPr lang="en-US" altLang="ko-KR" sz="2400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pPr marL="514350" indent="-514350">
              <a:buAutoNum type="arabicPeriod"/>
            </a:pPr>
            <a:endParaRPr lang="ko-KR" altLang="en-US" sz="2400" dirty="0">
              <a:latin typeface="다음_SemiBold" panose="02000700060000000000" pitchFamily="2" charset="-127"/>
              <a:ea typeface="나눔바른고딕" panose="020B0603020101020101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SVM Library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9" name="TextBox 18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63934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SVM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예제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9" name="TextBox 18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331640" y="1901009"/>
            <a:ext cx="6750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https://slack-files.com/T684QU92N-F6QQKTWPL-31fc8b123f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11" y="2660388"/>
            <a:ext cx="8213377" cy="301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336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789" y="2229007"/>
            <a:ext cx="79544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다음_SemiBold" panose="02000700060000000000" pitchFamily="2" charset="-127"/>
                <a:ea typeface="나눔바른고딕" panose="020B0603020101020101"/>
                <a:hlinkClick r:id="rId2"/>
              </a:rPr>
              <a:t>https://tensorflow.blog/%ED%8C%8C%EC%9D%B4%EC%8D%AC-%EB%A8%B8%EC%8B%A0%EB%9F%AC%EB%8B%9D/2-3-7-%EC%BB%A4%EB%84%90-%EC%84%9C%ED%8F%AC%ED%8A%B8-%EB%B2%A1%ED%84%B0-%EB%A8%B8%EC%8B%A0/</a:t>
            </a:r>
            <a:endParaRPr lang="en-US" altLang="ko-KR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endParaRPr lang="en-US" altLang="ko-KR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r>
              <a:rPr lang="en-US" altLang="ko-KR" dirty="0">
                <a:latin typeface="다음_SemiBold" panose="02000700060000000000" pitchFamily="2" charset="-127"/>
                <a:ea typeface="나눔바른고딕" panose="020B0603020101020101"/>
                <a:hlinkClick r:id="rId3"/>
              </a:rPr>
              <a:t>https://wikidocs.net/5719</a:t>
            </a:r>
            <a:endParaRPr lang="en-US" altLang="ko-KR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endParaRPr lang="en-US" altLang="ko-KR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r>
              <a:rPr lang="en-US" altLang="ko-KR" dirty="0">
                <a:latin typeface="다음_SemiBold" panose="02000700060000000000" pitchFamily="2" charset="-127"/>
                <a:ea typeface="나눔바른고딕" panose="020B0603020101020101"/>
                <a:hlinkClick r:id="rId4"/>
              </a:rPr>
              <a:t>https://wikidocs.net/4283</a:t>
            </a:r>
            <a:endParaRPr lang="en-US" altLang="ko-KR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endParaRPr lang="en-US" altLang="ko-KR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r>
              <a:rPr lang="en-US" altLang="ko-KR" dirty="0">
                <a:latin typeface="다음_SemiBold" panose="02000700060000000000" pitchFamily="2" charset="-127"/>
                <a:ea typeface="나눔바른고딕" panose="020B0603020101020101"/>
                <a:hlinkClick r:id="rId5"/>
              </a:rPr>
              <a:t>http://scikit-learn.org/stable/modules/svm.html</a:t>
            </a:r>
            <a:endParaRPr lang="en-US" altLang="ko-KR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endParaRPr lang="en-US" altLang="ko-KR" dirty="0">
              <a:latin typeface="다음_SemiBold" panose="02000700060000000000" pitchFamily="2" charset="-127"/>
              <a:ea typeface="나눔바른고딕" panose="020B0603020101020101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220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SVM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관련 자료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9" name="TextBox 18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0836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9592" y="2060904"/>
            <a:ext cx="144016" cy="770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2092842"/>
            <a:ext cx="13548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Dataset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/>
            </a:r>
            <a:b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</a:b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소개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(1)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51520" y="211867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오늘의 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Quest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5" name="Shape 393"/>
          <p:cNvSpPr txBox="1"/>
          <p:nvPr/>
        </p:nvSpPr>
        <p:spPr>
          <a:xfrm>
            <a:off x="3286100" y="1941168"/>
            <a:ext cx="54237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R에서 가져 온 mtcars.csv</a:t>
            </a:r>
            <a:b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</a:br>
            <a:r>
              <a:rPr lang="en-US" alt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 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[Motor Trend Car Road Test]</a:t>
            </a: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Motor Trend US magazine에서 추출</a:t>
            </a: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관측치 32개, 11개 변수</a:t>
            </a:r>
          </a:p>
        </p:txBody>
      </p:sp>
    </p:spTree>
    <p:extLst>
      <p:ext uri="{BB962C8B-B14F-4D97-AF65-F5344CB8AC3E}">
        <p14:creationId xmlns:p14="http://schemas.microsoft.com/office/powerpoint/2010/main" val="491769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405" y="1124585"/>
            <a:ext cx="144145" cy="504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2928" y="1161908"/>
            <a:ext cx="65130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나눔고딕"/>
                <a:ea typeface="나눔고딕"/>
              </a:rPr>
              <a:t>선형 회귀 기본 가정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71600" y="2338278"/>
            <a:ext cx="3744416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3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선형성</a:t>
            </a:r>
            <a:endParaRPr lang="en-US" altLang="ko-KR" sz="2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비상관성</a:t>
            </a:r>
            <a:endParaRPr lang="en-US" altLang="ko-KR" sz="2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3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정규성</a:t>
            </a:r>
            <a:endParaRPr lang="en-US" altLang="ko-KR" sz="2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등분산성</a:t>
            </a:r>
            <a:endParaRPr lang="en-US" altLang="ko-KR" sz="2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독립성</a:t>
            </a:r>
          </a:p>
        </p:txBody>
      </p:sp>
      <p:sp>
        <p:nvSpPr>
          <p:cNvPr id="2" name="오른쪽 중괄호 1"/>
          <p:cNvSpPr/>
          <p:nvPr/>
        </p:nvSpPr>
        <p:spPr>
          <a:xfrm>
            <a:off x="2901855" y="3711731"/>
            <a:ext cx="803461" cy="1218835"/>
          </a:xfrm>
          <a:prstGeom prst="rightBrace">
            <a:avLst>
              <a:gd name="adj1" fmla="val 8333"/>
              <a:gd name="adj2" fmla="val 4866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02153" y="4117308"/>
            <a:ext cx="2318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오차항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20" name="TextBox 19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4736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9592" y="2060904"/>
            <a:ext cx="144016" cy="770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2092842"/>
            <a:ext cx="13548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Dataset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/>
            </a:r>
            <a:b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</a:b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소개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(2)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520" y="211867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오늘의 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Quest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5" name="Shape 393"/>
          <p:cNvSpPr txBox="1"/>
          <p:nvPr/>
        </p:nvSpPr>
        <p:spPr>
          <a:xfrm>
            <a:off x="3286100" y="2163600"/>
            <a:ext cx="5423700" cy="21359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en-US" altLang="ko" dirty="0" err="1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wine_data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.csv</a:t>
            </a:r>
            <a:b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</a:br>
            <a:r>
              <a:rPr lang="en-US" alt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UCI Machine Learning Repository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에서 추출</a:t>
            </a: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관측치 </a:t>
            </a:r>
            <a:r>
              <a:rPr lang="en-US" alt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178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개, </a:t>
            </a:r>
            <a:r>
              <a:rPr lang="en-US" alt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개 구분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, 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1</a:t>
            </a:r>
            <a:r>
              <a:rPr lang="en-US" alt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3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개 변수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035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9592" y="2060904"/>
            <a:ext cx="144016" cy="770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2092842"/>
            <a:ext cx="11144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Quest</a:t>
            </a:r>
            <a:b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</a:b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도움 지식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520" y="211867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오늘의 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Quest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5" name="Shape 393"/>
          <p:cNvSpPr txBox="1"/>
          <p:nvPr/>
        </p:nvSpPr>
        <p:spPr>
          <a:xfrm>
            <a:off x="3286100" y="2412000"/>
            <a:ext cx="5423700" cy="37286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en-US" altLang="ko" dirty="0" err="1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Stat_Analysis</a:t>
            </a:r>
            <a:r>
              <a:rPr lang="en-US" alt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클래스 확인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!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/>
            </a:r>
            <a:b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</a:b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단순선형회귀의 오차를 최소화하는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alpha / beta</a:t>
            </a: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0827"/>
            <a:ext cx="248602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18498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9592" y="2060904"/>
            <a:ext cx="144016" cy="770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2092842"/>
            <a:ext cx="11144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Quest</a:t>
            </a:r>
            <a:b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</a:b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도움 지식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520" y="211867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오늘의 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Quest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5" name="Shape 393"/>
          <p:cNvSpPr txBox="1"/>
          <p:nvPr/>
        </p:nvSpPr>
        <p:spPr>
          <a:xfrm>
            <a:off x="3286100" y="2412000"/>
            <a:ext cx="5423700" cy="37286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en-US" altLang="ko" dirty="0" err="1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Stat_Analysis</a:t>
            </a:r>
            <a:r>
              <a:rPr lang="en-US" alt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클래스 확인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!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/>
            </a:r>
            <a:b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</a:b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단순선형회귀의 오차를 최소화하는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alpha / beta</a:t>
            </a: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789040"/>
            <a:ext cx="255270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200" y="4392818"/>
            <a:ext cx="3952875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91243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9592" y="2060904"/>
            <a:ext cx="144016" cy="770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2092842"/>
            <a:ext cx="11144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Quest</a:t>
            </a:r>
            <a:b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</a:b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도움 지식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520" y="211867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오늘의 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Quest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5" name="Shape 393"/>
          <p:cNvSpPr txBox="1"/>
          <p:nvPr/>
        </p:nvSpPr>
        <p:spPr>
          <a:xfrm>
            <a:off x="3286100" y="2412000"/>
            <a:ext cx="5423700" cy="37286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en-US" altLang="ko" dirty="0" err="1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Stat_Analysis</a:t>
            </a:r>
            <a:r>
              <a:rPr lang="en-US" alt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클래스 확인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!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/>
            </a:r>
            <a:b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</a:b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단순선형회귀의 오차를 최소화하는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alpha / beta</a:t>
            </a: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789040"/>
            <a:ext cx="255270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600" y="5004000"/>
            <a:ext cx="493395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0384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9592" y="2060904"/>
            <a:ext cx="144016" cy="770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2092842"/>
            <a:ext cx="11144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Quest</a:t>
            </a:r>
            <a:b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</a:b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도움 지식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520" y="211867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오늘의 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Quest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5" name="Shape 393"/>
          <p:cNvSpPr txBox="1"/>
          <p:nvPr/>
        </p:nvSpPr>
        <p:spPr>
          <a:xfrm>
            <a:off x="3286100" y="2412000"/>
            <a:ext cx="5423700" cy="37286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en-US" altLang="ko" dirty="0" err="1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Stat_Analysis</a:t>
            </a:r>
            <a:r>
              <a:rPr lang="en-US" alt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클래스 확인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!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/>
            </a:r>
            <a:b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</a:b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단순선형회귀의 오차를 최소화하는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alpha / beta</a:t>
            </a: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789040"/>
            <a:ext cx="255270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600" y="4975200"/>
            <a:ext cx="27432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60748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9592" y="2060904"/>
            <a:ext cx="144016" cy="770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2092842"/>
            <a:ext cx="11144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Quest</a:t>
            </a:r>
            <a:b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</a:b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도움 지식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520" y="211867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오늘의 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Quest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5" name="Shape 393"/>
          <p:cNvSpPr txBox="1"/>
          <p:nvPr/>
        </p:nvSpPr>
        <p:spPr>
          <a:xfrm>
            <a:off x="3286100" y="2412000"/>
            <a:ext cx="5423700" cy="37286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Multiple Classification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은 어떻게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?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/>
            </a:r>
            <a:b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</a:b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127000" lvl="0" rtl="0">
              <a:lnSpc>
                <a:spcPct val="115000"/>
              </a:lnSpc>
              <a:spcBef>
                <a:spcPts val="800"/>
              </a:spcBef>
              <a:buSzPct val="100000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5798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9592" y="2060904"/>
            <a:ext cx="144016" cy="770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2092842"/>
            <a:ext cx="11144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Quest</a:t>
            </a:r>
            <a:b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</a:b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도움 지식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520" y="211867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오늘의 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Quest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5" name="Shape 393"/>
          <p:cNvSpPr txBox="1"/>
          <p:nvPr/>
        </p:nvSpPr>
        <p:spPr>
          <a:xfrm>
            <a:off x="3286100" y="2412000"/>
            <a:ext cx="5423700" cy="37286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Multiple Classification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은 어떻게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?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/>
            </a:r>
            <a:b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</a:b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127000" lvl="0" rtl="0">
              <a:lnSpc>
                <a:spcPct val="115000"/>
              </a:lnSpc>
              <a:spcBef>
                <a:spcPts val="800"/>
              </a:spcBef>
              <a:buSzPct val="100000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137396"/>
            <a:ext cx="3178945" cy="3003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8897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9592" y="2060904"/>
            <a:ext cx="144016" cy="770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2092842"/>
            <a:ext cx="11144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Quest</a:t>
            </a:r>
            <a:b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</a:b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도움 지식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520" y="211867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오늘의 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Quest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5" name="Shape 393"/>
          <p:cNvSpPr txBox="1"/>
          <p:nvPr/>
        </p:nvSpPr>
        <p:spPr>
          <a:xfrm>
            <a:off x="3286100" y="2412000"/>
            <a:ext cx="5423700" cy="37286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Multiple Classification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은 어떻게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?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/>
            </a:r>
            <a:b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</a:b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127000" lvl="0" rtl="0">
              <a:lnSpc>
                <a:spcPct val="115000"/>
              </a:lnSpc>
              <a:spcBef>
                <a:spcPts val="800"/>
              </a:spcBef>
              <a:buSzPct val="100000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212976"/>
            <a:ext cx="3677361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7547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9592" y="2060904"/>
            <a:ext cx="144016" cy="770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2092842"/>
            <a:ext cx="11144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Quest</a:t>
            </a:r>
            <a:b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</a:b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도움 지식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520" y="211867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오늘의 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Quest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5" name="Shape 393"/>
          <p:cNvSpPr txBox="1"/>
          <p:nvPr/>
        </p:nvSpPr>
        <p:spPr>
          <a:xfrm>
            <a:off x="3286100" y="2412000"/>
            <a:ext cx="5423700" cy="37286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Multiple Classification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은 어떻게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?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/>
            </a:r>
            <a:b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</a:b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127000" lvl="0" rtl="0">
              <a:lnSpc>
                <a:spcPct val="115000"/>
              </a:lnSpc>
              <a:spcBef>
                <a:spcPts val="800"/>
              </a:spcBef>
              <a:buSzPct val="100000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17" y="3118431"/>
            <a:ext cx="2048070" cy="1567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392" y="3110884"/>
            <a:ext cx="2132385" cy="1597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745080"/>
            <a:ext cx="2102536" cy="163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40500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9592" y="2060904"/>
            <a:ext cx="144016" cy="770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2092842"/>
            <a:ext cx="11144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Quest</a:t>
            </a:r>
            <a:b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</a:b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도움 지식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520" y="211867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오늘의 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Quest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5" name="Shape 393"/>
          <p:cNvSpPr txBox="1"/>
          <p:nvPr/>
        </p:nvSpPr>
        <p:spPr>
          <a:xfrm>
            <a:off x="3286100" y="2412000"/>
            <a:ext cx="5423700" cy="37286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Multiple Classification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은 어떻게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?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/>
            </a:r>
            <a:b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</a:b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127000" lvl="0" rtl="0">
              <a:lnSpc>
                <a:spcPct val="115000"/>
              </a:lnSpc>
              <a:spcBef>
                <a:spcPts val="800"/>
              </a:spcBef>
              <a:buSzPct val="100000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17" y="3118431"/>
            <a:ext cx="2048070" cy="1567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392" y="3110884"/>
            <a:ext cx="2132385" cy="1597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745080"/>
            <a:ext cx="2102536" cy="163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76737"/>
            <a:ext cx="2834188" cy="2788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8061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405" y="1124585"/>
            <a:ext cx="144145" cy="504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2928" y="1161908"/>
            <a:ext cx="65130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나눔고딕"/>
                <a:ea typeface="나눔고딕"/>
              </a:rPr>
              <a:t>선형 회귀 기본 가정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6652" y="1772816"/>
            <a:ext cx="3744416" cy="56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300" dirty="0" err="1">
                <a:latin typeface="나눔고딕"/>
                <a:ea typeface="나눔고딕"/>
              </a:rPr>
              <a:t>선형성</a:t>
            </a:r>
            <a:endParaRPr lang="en-US" altLang="ko-KR" sz="2300" dirty="0">
              <a:latin typeface="나눔고딕"/>
              <a:ea typeface="나눔고딕"/>
            </a:endParaRP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266" y="2708920"/>
            <a:ext cx="4982271" cy="17433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53589" y="5013176"/>
            <a:ext cx="884551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dirty="0">
                <a:latin typeface="나눔고딕"/>
                <a:ea typeface="나눔고딕"/>
              </a:rPr>
              <a:t>독립변수</a:t>
            </a:r>
            <a:r>
              <a:rPr lang="en-US" altLang="ko-KR" dirty="0">
                <a:latin typeface="나눔고딕"/>
                <a:ea typeface="나눔고딕"/>
              </a:rPr>
              <a:t>(x)</a:t>
            </a:r>
            <a:r>
              <a:rPr lang="ko-KR" altLang="en-US" dirty="0">
                <a:latin typeface="나눔고딕"/>
                <a:ea typeface="나눔고딕"/>
              </a:rPr>
              <a:t>와 종속변수</a:t>
            </a:r>
            <a:r>
              <a:rPr lang="en-US" altLang="ko-KR" dirty="0">
                <a:latin typeface="나눔고딕"/>
                <a:ea typeface="나눔고딕"/>
              </a:rPr>
              <a:t>(y)</a:t>
            </a:r>
            <a:r>
              <a:rPr lang="ko-KR" altLang="en-US" dirty="0">
                <a:latin typeface="나눔고딕"/>
                <a:ea typeface="나눔고딕"/>
              </a:rPr>
              <a:t>는 서로 선형적 관계가 있어야 한다</a:t>
            </a:r>
            <a:r>
              <a:rPr lang="en-US" altLang="ko-KR" dirty="0">
                <a:latin typeface="나눔고딕"/>
                <a:ea typeface="나눔고딕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나눔고딕"/>
                <a:ea typeface="나눔고딕"/>
              </a:rPr>
              <a:t>즉</a:t>
            </a:r>
            <a:r>
              <a:rPr lang="en-US" altLang="ko-KR" dirty="0">
                <a:latin typeface="나눔고딕"/>
                <a:ea typeface="나눔고딕"/>
              </a:rPr>
              <a:t>, x</a:t>
            </a:r>
            <a:r>
              <a:rPr lang="ko-KR" altLang="en-US" dirty="0">
                <a:latin typeface="나눔고딕"/>
                <a:ea typeface="나눔고딕"/>
              </a:rPr>
              <a:t>와 </a:t>
            </a:r>
            <a:r>
              <a:rPr lang="en-US" altLang="ko-KR" dirty="0">
                <a:latin typeface="나눔고딕"/>
                <a:ea typeface="나눔고딕"/>
              </a:rPr>
              <a:t>y</a:t>
            </a:r>
            <a:r>
              <a:rPr lang="ko-KR" altLang="en-US" dirty="0">
                <a:latin typeface="나눔고딕"/>
                <a:ea typeface="나눔고딕"/>
              </a:rPr>
              <a:t>는 비선형 관계에 있어서는 안 된다</a:t>
            </a:r>
            <a:r>
              <a:rPr lang="en-US" altLang="ko-KR" dirty="0">
                <a:latin typeface="나눔고딕"/>
                <a:ea typeface="나눔고딕"/>
              </a:rPr>
              <a:t>.</a:t>
            </a:r>
            <a:r>
              <a:rPr lang="ko-KR" altLang="en-US" dirty="0">
                <a:latin typeface="나눔고딕"/>
                <a:ea typeface="나눔고딕"/>
              </a:rPr>
              <a:t> </a:t>
            </a:r>
            <a:endParaRPr lang="en-US" altLang="ko-KR" dirty="0">
              <a:latin typeface="나눔고딕"/>
              <a:ea typeface="나눔고딕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21" name="TextBox 20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0293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9" name="Shape 445"/>
          <p:cNvSpPr txBox="1"/>
          <p:nvPr/>
        </p:nvSpPr>
        <p:spPr>
          <a:xfrm>
            <a:off x="2267744" y="2132856"/>
            <a:ext cx="6730153" cy="35283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30200">
              <a:lnSpc>
                <a:spcPct val="115000"/>
              </a:lnSpc>
              <a:spcBef>
                <a:spcPts val="800"/>
              </a:spcBef>
              <a:buSzPct val="100000"/>
              <a:buFont typeface="Raleway"/>
              <a:buAutoNum type="arabicPeriod"/>
            </a:pPr>
            <a:r>
              <a:rPr lang="en-US" altLang="ko" sz="1600" dirty="0" err="1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Stat_Analysis</a:t>
            </a:r>
            <a:r>
              <a:rPr lang="en-US" altLang="ko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클래스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(Session #5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참조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)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를 활용해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[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파일 받아서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/>
            </a:r>
            <a:b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</a:b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원하는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Column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을 </a:t>
            </a:r>
            <a:r>
              <a:rPr lang="en-US" altLang="ko-KR" sz="1600" dirty="0" err="1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ndarray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로 바꾸어 반환하는 </a:t>
            </a:r>
            <a:r>
              <a:rPr lang="ko-KR" altLang="en-US" sz="1600" dirty="0" err="1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메소드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 추가 필요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]</a:t>
            </a:r>
            <a:b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</a:br>
            <a:r>
              <a:rPr lang="en-US" altLang="ko-KR" sz="16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기존의 </a:t>
            </a:r>
            <a:r>
              <a:rPr lang="en-US" altLang="ko-KR" sz="1600" b="1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make_comp_ndarray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와의 차이점은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?)</a:t>
            </a:r>
            <a:r>
              <a:rPr lang="ko-KR" altLang="en-US" sz="1600" b="1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/>
            </a:r>
            <a:b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</a:br>
            <a:r>
              <a:rPr lang="en-US" altLang="ko-KR" sz="1600" b="1" u="sng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mtcars.csv </a:t>
            </a:r>
            <a:r>
              <a:rPr lang="ko-KR" altLang="en-US" sz="1600" b="1" u="sng" dirty="0" err="1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연속형</a:t>
            </a:r>
            <a:r>
              <a:rPr lang="ko-KR" altLang="en-US" sz="1600" b="1" u="sng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 변수 두 개 골라서 회귀분석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/>
            </a:r>
            <a:b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</a:b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(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단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, Cost Function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최소화 알고리즘 없이 앞서 확인한 공식대로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)</a:t>
            </a:r>
            <a:b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</a:b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※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특별한 </a:t>
            </a:r>
            <a:r>
              <a:rPr lang="ko-KR" altLang="en-US" sz="1600" dirty="0" err="1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인사이트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 도출은 없으나 단순 연습</a:t>
            </a:r>
            <a:endParaRPr lang="en-US" altLang="ko-KR" sz="1600" dirty="0">
              <a:latin typeface="나눔고딕" pitchFamily="50" charset="-127"/>
              <a:ea typeface="나눔고딕" pitchFamily="50" charset="-127"/>
              <a:cs typeface="Raleway"/>
              <a:sym typeface="Raleway"/>
            </a:endParaRPr>
          </a:p>
          <a:p>
            <a:pPr marL="457200" lvl="0" indent="-330200">
              <a:lnSpc>
                <a:spcPct val="115000"/>
              </a:lnSpc>
              <a:spcBef>
                <a:spcPts val="800"/>
              </a:spcBef>
              <a:buSzPct val="100000"/>
              <a:buFont typeface="Raleway"/>
              <a:buAutoNum type="arabicPeriod"/>
            </a:pP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Logistic Regression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활용해 </a:t>
            </a:r>
            <a:r>
              <a:rPr lang="en-US" altLang="ko-KR" sz="1600" dirty="0" err="1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wine_data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를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training data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로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,</a:t>
            </a:r>
            <a:b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</a:b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원하는 변수 몇 가지 골라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Multiple Classification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학습시킨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beta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확인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/>
            </a:r>
            <a:b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</a:b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[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위의 </a:t>
            </a:r>
            <a:r>
              <a:rPr lang="en-US" altLang="ko-KR" sz="1600" dirty="0" err="1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Stat_Analysis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클래스를 활용 가능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]</a:t>
            </a:r>
            <a:endParaRPr lang="ko" dirty="0">
              <a:latin typeface="나눔고딕" pitchFamily="50" charset="-127"/>
              <a:ea typeface="나눔고딕" pitchFamily="50" charset="-127"/>
              <a:cs typeface="Malgun Gothic"/>
              <a:sym typeface="Malgun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3305" y="2092960"/>
            <a:ext cx="11095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Quest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/>
            </a:r>
            <a:b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</a:b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문제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99795" y="2061210"/>
            <a:ext cx="144145" cy="7708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520" y="211867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오늘의 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Quest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21" name="TextBox 20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9109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0092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405" y="1124585"/>
            <a:ext cx="144145" cy="504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2928" y="1161908"/>
            <a:ext cx="65130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나눔고딕"/>
                <a:ea typeface="나눔고딕"/>
              </a:rPr>
              <a:t>선형 회귀 기본 가정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6652" y="1772816"/>
            <a:ext cx="3744416" cy="56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300" dirty="0">
                <a:latin typeface="나눔고딕"/>
                <a:ea typeface="나눔고딕"/>
              </a:rPr>
              <a:t>2. </a:t>
            </a:r>
            <a:r>
              <a:rPr lang="ko-KR" altLang="en-US" sz="2300" dirty="0">
                <a:latin typeface="나눔고딕"/>
                <a:ea typeface="나눔고딕"/>
              </a:rPr>
              <a:t>비상관성</a:t>
            </a:r>
            <a:endParaRPr lang="en-US" altLang="ko-KR" sz="2300" dirty="0">
              <a:latin typeface="나눔고딕"/>
              <a:ea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12928" y="2652518"/>
            <a:ext cx="8845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dirty="0">
                <a:latin typeface="나눔고딕"/>
                <a:ea typeface="나눔고딕"/>
              </a:rPr>
              <a:t>독립변수</a:t>
            </a:r>
            <a:r>
              <a:rPr lang="en-US" altLang="ko-KR" dirty="0">
                <a:latin typeface="나눔고딕"/>
                <a:ea typeface="나눔고딕"/>
              </a:rPr>
              <a:t>(x)</a:t>
            </a:r>
            <a:r>
              <a:rPr lang="ko-KR" altLang="en-US" dirty="0">
                <a:latin typeface="나눔고딕"/>
                <a:ea typeface="나눔고딕"/>
              </a:rPr>
              <a:t>들이 서로 상관관계에 있어서는 안 된다</a:t>
            </a:r>
            <a:r>
              <a:rPr lang="en-US" altLang="ko-KR" dirty="0">
                <a:latin typeface="나눔고딕"/>
                <a:ea typeface="나눔고딕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나눔고딕"/>
                <a:ea typeface="나눔고딕"/>
              </a:rPr>
              <a:t>(</a:t>
            </a:r>
            <a:r>
              <a:rPr lang="ko-KR" altLang="en-US" dirty="0">
                <a:latin typeface="나눔고딕"/>
                <a:ea typeface="나눔고딕"/>
              </a:rPr>
              <a:t>다중 공선성 확인이 필요함</a:t>
            </a:r>
            <a:r>
              <a:rPr lang="en-US" altLang="ko-KR" dirty="0">
                <a:latin typeface="나눔고딕"/>
                <a:ea typeface="나눔고딕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5518" y="4005064"/>
            <a:ext cx="8845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500" dirty="0">
                <a:latin typeface="나눔고딕"/>
                <a:ea typeface="나눔고딕"/>
              </a:rPr>
              <a:t>*</a:t>
            </a:r>
            <a:r>
              <a:rPr lang="ko-KR" altLang="en-US" sz="1500" dirty="0">
                <a:latin typeface="나눔고딕"/>
                <a:ea typeface="나눔고딕"/>
              </a:rPr>
              <a:t>다중 </a:t>
            </a:r>
            <a:r>
              <a:rPr lang="ko-KR" altLang="en-US" sz="1500" dirty="0" err="1">
                <a:latin typeface="나눔고딕"/>
                <a:ea typeface="나눔고딕"/>
              </a:rPr>
              <a:t>공선성이란</a:t>
            </a:r>
            <a:r>
              <a:rPr lang="ko-KR" altLang="en-US" sz="1500" dirty="0">
                <a:latin typeface="나눔고딕"/>
                <a:ea typeface="나눔고딕"/>
              </a:rPr>
              <a:t> </a:t>
            </a:r>
            <a:r>
              <a:rPr lang="en-US" altLang="ko-KR" sz="1500" dirty="0">
                <a:latin typeface="나눔고딕"/>
                <a:ea typeface="나눔고딕"/>
              </a:rPr>
              <a:t>(multicollinearity)?</a:t>
            </a:r>
          </a:p>
          <a:p>
            <a:pPr lvl="1">
              <a:lnSpc>
                <a:spcPct val="150000"/>
              </a:lnSpc>
            </a:pPr>
            <a:r>
              <a:rPr lang="en-US" altLang="ko-KR" sz="1500" dirty="0">
                <a:latin typeface="나눔고딕"/>
                <a:ea typeface="나눔고딕"/>
              </a:rPr>
              <a:t>   - p</a:t>
            </a:r>
            <a:r>
              <a:rPr lang="ko-KR" altLang="en-US" sz="1500" dirty="0">
                <a:latin typeface="나눔고딕"/>
                <a:ea typeface="나눔고딕"/>
              </a:rPr>
              <a:t>개의 독립변수</a:t>
            </a:r>
            <a:r>
              <a:rPr lang="en-US" altLang="ko-KR" sz="1500" dirty="0">
                <a:latin typeface="나눔고딕"/>
                <a:ea typeface="나눔고딕"/>
              </a:rPr>
              <a:t>(x1,x2,…,</a:t>
            </a:r>
            <a:r>
              <a:rPr lang="en-US" altLang="ko-KR" sz="1500" dirty="0" err="1">
                <a:latin typeface="나눔고딕"/>
                <a:ea typeface="나눔고딕"/>
              </a:rPr>
              <a:t>xp</a:t>
            </a:r>
            <a:r>
              <a:rPr lang="en-US" altLang="ko-KR" sz="1500" dirty="0">
                <a:latin typeface="나눔고딕"/>
                <a:ea typeface="나눔고딕"/>
              </a:rPr>
              <a:t>)</a:t>
            </a:r>
            <a:r>
              <a:rPr lang="ko-KR" altLang="en-US" sz="1500" dirty="0">
                <a:latin typeface="나눔고딕"/>
                <a:ea typeface="나눔고딕"/>
              </a:rPr>
              <a:t>와 종속변수</a:t>
            </a:r>
            <a:r>
              <a:rPr lang="en-US" altLang="ko-KR" sz="1500" dirty="0">
                <a:latin typeface="나눔고딕"/>
                <a:ea typeface="나눔고딕"/>
              </a:rPr>
              <a:t>(y)</a:t>
            </a:r>
            <a:r>
              <a:rPr lang="ko-KR" altLang="en-US" sz="1500" dirty="0">
                <a:latin typeface="나눔고딕"/>
                <a:ea typeface="나눔고딕"/>
              </a:rPr>
              <a:t>로 데이터가 구성되어 있을 때</a:t>
            </a:r>
            <a:endParaRPr lang="en-US" altLang="ko-KR" sz="1500" dirty="0">
              <a:latin typeface="나눔고딕"/>
              <a:ea typeface="나눔고딕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>
                <a:latin typeface="나눔고딕"/>
                <a:ea typeface="나눔고딕"/>
              </a:rPr>
              <a:t>     </a:t>
            </a:r>
            <a:r>
              <a:rPr lang="ko-KR" altLang="en-US" sz="1500" dirty="0">
                <a:latin typeface="나눔고딕"/>
                <a:ea typeface="나눔고딕"/>
              </a:rPr>
              <a:t>독립변수들 사이에 상관관계가 크게 존재하는 상태를 의미한다</a:t>
            </a:r>
            <a:r>
              <a:rPr lang="en-US" altLang="ko-KR" sz="1500" dirty="0">
                <a:latin typeface="나눔고딕"/>
                <a:ea typeface="나눔고딕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500" dirty="0">
                <a:latin typeface="나눔고딕"/>
                <a:ea typeface="나눔고딕"/>
              </a:rPr>
              <a:t>     VIF </a:t>
            </a:r>
            <a:r>
              <a:rPr lang="ko-KR" altLang="en-US" sz="1500" dirty="0">
                <a:latin typeface="나눔고딕"/>
                <a:ea typeface="나눔고딕"/>
              </a:rPr>
              <a:t>즉</a:t>
            </a:r>
            <a:r>
              <a:rPr lang="en-US" altLang="ko-KR" sz="1500" dirty="0">
                <a:latin typeface="나눔고딕"/>
                <a:ea typeface="나눔고딕"/>
              </a:rPr>
              <a:t>, </a:t>
            </a:r>
            <a:r>
              <a:rPr lang="ko-KR" altLang="en-US" sz="1500" dirty="0">
                <a:latin typeface="나눔고딕"/>
                <a:ea typeface="나눔고딕"/>
              </a:rPr>
              <a:t>분산팽창계수가 </a:t>
            </a:r>
            <a:r>
              <a:rPr lang="en-US" altLang="ko-KR" sz="1500" dirty="0">
                <a:latin typeface="나눔고딕"/>
                <a:ea typeface="나눔고딕"/>
              </a:rPr>
              <a:t>10 </a:t>
            </a:r>
            <a:r>
              <a:rPr lang="ko-KR" altLang="en-US" sz="1500" dirty="0">
                <a:latin typeface="나눔고딕"/>
                <a:ea typeface="나눔고딕"/>
              </a:rPr>
              <a:t>이상 일 때</a:t>
            </a:r>
            <a:r>
              <a:rPr lang="en-US" altLang="ko-KR" sz="1500" dirty="0">
                <a:latin typeface="나눔고딕"/>
                <a:ea typeface="나눔고딕"/>
              </a:rPr>
              <a:t>, </a:t>
            </a:r>
            <a:r>
              <a:rPr lang="ko-KR" altLang="en-US" sz="1500" dirty="0" err="1">
                <a:latin typeface="나눔고딕"/>
                <a:ea typeface="나눔고딕"/>
              </a:rPr>
              <a:t>다중공선성이</a:t>
            </a:r>
            <a:r>
              <a:rPr lang="ko-KR" altLang="en-US" sz="1500" dirty="0">
                <a:latin typeface="나눔고딕"/>
                <a:ea typeface="나눔고딕"/>
              </a:rPr>
              <a:t> 존재한다고 판단한다</a:t>
            </a:r>
            <a:r>
              <a:rPr lang="en-US" altLang="ko-KR" sz="1500" dirty="0">
                <a:latin typeface="나눔고딕"/>
                <a:ea typeface="나눔고딕"/>
              </a:rPr>
              <a:t>.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20" name="TextBox 19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605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405" y="1124585"/>
            <a:ext cx="144145" cy="504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2928" y="1161908"/>
            <a:ext cx="65130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나눔고딕"/>
                <a:ea typeface="나눔고딕"/>
              </a:rPr>
              <a:t>선형 회귀 기본 가정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6652" y="1772816"/>
            <a:ext cx="3744416" cy="56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300" dirty="0">
                <a:latin typeface="나눔고딕"/>
                <a:ea typeface="나눔고딕"/>
              </a:rPr>
              <a:t>3. </a:t>
            </a:r>
            <a:r>
              <a:rPr lang="ko-KR" altLang="en-US" sz="2300" dirty="0" err="1">
                <a:latin typeface="나눔고딕"/>
                <a:ea typeface="나눔고딕"/>
              </a:rPr>
              <a:t>정규성</a:t>
            </a:r>
            <a:endParaRPr lang="en-US" altLang="ko-KR" sz="2300" dirty="0">
              <a:latin typeface="나눔고딕"/>
              <a:ea typeface="나눔고딕"/>
            </a:endParaRPr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7" r="898" b="1857"/>
          <a:stretch/>
        </p:blipFill>
        <p:spPr>
          <a:xfrm>
            <a:off x="4392774" y="2888088"/>
            <a:ext cx="4427698" cy="21250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3432" y="5085184"/>
            <a:ext cx="884551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 err="1">
                <a:latin typeface="나눔고딕"/>
                <a:ea typeface="나눔고딕"/>
              </a:rPr>
              <a:t>오차항이</a:t>
            </a:r>
            <a:r>
              <a:rPr lang="ko-KR" altLang="en-US" sz="1500" dirty="0">
                <a:latin typeface="나눔고딕"/>
                <a:ea typeface="나눔고딕"/>
              </a:rPr>
              <a:t> 평균 </a:t>
            </a:r>
            <a:r>
              <a:rPr lang="en-US" altLang="ko-KR" sz="1500" dirty="0">
                <a:latin typeface="나눔고딕"/>
                <a:ea typeface="나눔고딕"/>
              </a:rPr>
              <a:t>0, </a:t>
            </a:r>
            <a:r>
              <a:rPr lang="ko-KR" altLang="en-US" sz="1500" dirty="0">
                <a:latin typeface="나눔고딕"/>
                <a:ea typeface="나눔고딕"/>
              </a:rPr>
              <a:t>분산 시그마 제곱인 정규분포를 따른다</a:t>
            </a:r>
            <a:r>
              <a:rPr lang="en-US" altLang="ko-KR" sz="1500" dirty="0">
                <a:latin typeface="나눔고딕"/>
                <a:ea typeface="나눔고딕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 err="1">
                <a:latin typeface="나눔고딕"/>
                <a:ea typeface="나눔고딕"/>
              </a:rPr>
              <a:t>정규성을</a:t>
            </a:r>
            <a:r>
              <a:rPr lang="ko-KR" altLang="en-US" sz="1500" dirty="0">
                <a:latin typeface="나눔고딕"/>
                <a:ea typeface="나눔고딕"/>
              </a:rPr>
              <a:t> 만족하면</a:t>
            </a:r>
            <a:r>
              <a:rPr lang="en-US" altLang="ko-KR" sz="1500" dirty="0">
                <a:latin typeface="나눔고딕"/>
                <a:ea typeface="나눔고딕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en-US" altLang="ko-KR" sz="1500" dirty="0">
                <a:latin typeface="나눔고딕"/>
                <a:ea typeface="나눔고딕"/>
              </a:rPr>
              <a:t>     </a:t>
            </a:r>
            <a:r>
              <a:rPr lang="ko-KR" altLang="en-US" sz="1500" dirty="0" err="1">
                <a:latin typeface="나눔고딕"/>
                <a:ea typeface="나눔고딕"/>
              </a:rPr>
              <a:t>잔차항의</a:t>
            </a:r>
            <a:r>
              <a:rPr lang="ko-KR" altLang="en-US" sz="1500" dirty="0">
                <a:latin typeface="나눔고딕"/>
                <a:ea typeface="나눔고딕"/>
              </a:rPr>
              <a:t> 히스토그램 좌우대칭</a:t>
            </a:r>
            <a:r>
              <a:rPr lang="en-US" altLang="ko-KR" sz="1500" dirty="0">
                <a:latin typeface="나눔고딕"/>
                <a:ea typeface="나눔고딕"/>
              </a:rPr>
              <a:t>, </a:t>
            </a:r>
            <a:r>
              <a:rPr lang="ko-KR" altLang="en-US" sz="1500" dirty="0">
                <a:latin typeface="나눔고딕"/>
                <a:ea typeface="나눔고딕"/>
              </a:rPr>
              <a:t>종모양</a:t>
            </a:r>
            <a:r>
              <a:rPr lang="en-US" altLang="ko-KR" sz="1500" dirty="0">
                <a:latin typeface="나눔고딕"/>
                <a:ea typeface="나눔고딕"/>
              </a:rPr>
              <a:t>(</a:t>
            </a:r>
            <a:r>
              <a:rPr lang="ko-KR" altLang="en-US" sz="1500" dirty="0">
                <a:latin typeface="나눔고딕"/>
                <a:ea typeface="나눔고딕"/>
              </a:rPr>
              <a:t>정규분포</a:t>
            </a:r>
            <a:r>
              <a:rPr lang="en-US" altLang="ko-KR" sz="1500" dirty="0">
                <a:latin typeface="나눔고딕"/>
                <a:ea typeface="나눔고딕"/>
              </a:rPr>
              <a:t>)</a:t>
            </a:r>
            <a:r>
              <a:rPr lang="ko-KR" altLang="en-US" sz="1500" dirty="0">
                <a:latin typeface="나눔고딕"/>
                <a:ea typeface="나눔고딕"/>
              </a:rPr>
              <a:t>이며  </a:t>
            </a:r>
            <a:r>
              <a:rPr lang="en-US" altLang="ko-KR" sz="1500" dirty="0">
                <a:latin typeface="나눔고딕"/>
                <a:ea typeface="나눔고딕"/>
              </a:rPr>
              <a:t>QQ-plot</a:t>
            </a:r>
            <a:r>
              <a:rPr lang="ko-KR" altLang="en-US" sz="1500" dirty="0">
                <a:latin typeface="나눔고딕"/>
                <a:ea typeface="나눔고딕"/>
              </a:rPr>
              <a:t>이 직선모양이다</a:t>
            </a:r>
            <a:r>
              <a:rPr lang="en-US" altLang="ko-KR" sz="1500" dirty="0">
                <a:latin typeface="나눔고딕"/>
                <a:ea typeface="나눔고딕"/>
              </a:rPr>
              <a:t>.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20" name="TextBox 19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57" y="2485053"/>
            <a:ext cx="3280096" cy="23180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0"/>
          <a:stretch/>
        </p:blipFill>
        <p:spPr>
          <a:xfrm>
            <a:off x="5920096" y="1472472"/>
            <a:ext cx="2879716" cy="11235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36096" y="6216263"/>
            <a:ext cx="35283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http://www.ssacstat.com/base/cs/cs_05.php?com_board_basic=read_form&amp;com_board_idx=293&amp;topmenu=5&amp;left=5&amp;&amp;com_board_search_code=&amp;com_board_search_value1=&amp;com_board_search_value2=&amp;com_board_page=1&amp;</a:t>
            </a:r>
            <a:endParaRPr lang="ko-KR" altLang="en-US" sz="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72000" y="6179904"/>
            <a:ext cx="1389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700" dirty="0">
                <a:latin typeface="나눔고딕"/>
                <a:ea typeface="나눔고딕"/>
              </a:rPr>
              <a:t>사진출처</a:t>
            </a:r>
            <a:r>
              <a:rPr lang="en-US" altLang="ko-KR" sz="700" dirty="0">
                <a:latin typeface="나눔고딕"/>
                <a:ea typeface="나눔고딕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90819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405" y="1124585"/>
            <a:ext cx="144145" cy="504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2928" y="1161908"/>
            <a:ext cx="65130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나눔고딕"/>
                <a:ea typeface="나눔고딕"/>
              </a:rPr>
              <a:t>선형 회귀 기본 가정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6652" y="1772816"/>
            <a:ext cx="3744416" cy="56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300" dirty="0">
                <a:latin typeface="나눔고딕"/>
                <a:ea typeface="나눔고딕"/>
              </a:rPr>
              <a:t>4. </a:t>
            </a:r>
            <a:r>
              <a:rPr lang="ko-KR" altLang="en-US" sz="2300" dirty="0">
                <a:latin typeface="나눔고딕"/>
                <a:ea typeface="나눔고딕"/>
              </a:rPr>
              <a:t>등분산성</a:t>
            </a:r>
            <a:endParaRPr lang="en-US" altLang="ko-KR" sz="2300" dirty="0">
              <a:latin typeface="나눔고딕"/>
              <a:ea typeface="나눔고딕"/>
            </a:endParaRPr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98" y="2521475"/>
            <a:ext cx="3791479" cy="2133898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9" y="2521474"/>
            <a:ext cx="4035843" cy="21053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0330" y="5187906"/>
            <a:ext cx="884551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ko-KR" altLang="en-US" dirty="0">
                <a:latin typeface="나눔고딕"/>
                <a:ea typeface="나눔고딕"/>
              </a:rPr>
              <a:t>오차항의 분산이 동일하다</a:t>
            </a:r>
            <a:endParaRPr lang="en-US" altLang="ko-KR" dirty="0">
              <a:latin typeface="나눔고딕"/>
              <a:ea typeface="나눔고딕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21" name="TextBox 20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9666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Pages>9</Pages>
  <Words>2732</Words>
  <Characters>0</Characters>
  <Application>Microsoft Office PowerPoint</Application>
  <DocSecurity>0</DocSecurity>
  <PresentationFormat>화면 슬라이드 쇼(4:3)</PresentationFormat>
  <Lines>0</Lines>
  <Paragraphs>660</Paragraphs>
  <Slides>61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8" baseType="lpstr">
      <vt:lpstr>나눔바른고딕</vt:lpstr>
      <vt:lpstr>맑은 고딕</vt:lpstr>
      <vt:lpstr>Leelawadee UI</vt:lpstr>
      <vt:lpstr>Wingdings</vt:lpstr>
      <vt:lpstr>함초롬바탕</vt:lpstr>
      <vt:lpstr>함초롬돋움</vt:lpstr>
      <vt:lpstr>맑은 고딕 Semilight</vt:lpstr>
      <vt:lpstr>HY헤드라인M</vt:lpstr>
      <vt:lpstr>Cambria Math</vt:lpstr>
      <vt:lpstr>Arial</vt:lpstr>
      <vt:lpstr>Raleway</vt:lpstr>
      <vt:lpstr>나눔고딕</vt:lpstr>
      <vt:lpstr>Century Gothic</vt:lpstr>
      <vt:lpstr>맑은 고딕</vt:lpstr>
      <vt:lpstr>다음_SemiBold</vt:lpstr>
      <vt:lpstr>Copperplate Gothic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Suji Jeong</dc:creator>
  <cp:lastModifiedBy>Gyumin Sim</cp:lastModifiedBy>
  <cp:revision>84</cp:revision>
  <dcterms:modified xsi:type="dcterms:W3CDTF">2017-08-19T05:22:14Z</dcterms:modified>
</cp:coreProperties>
</file>